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74" r:id="rId2"/>
    <p:sldId id="259" r:id="rId3"/>
    <p:sldId id="267" r:id="rId4"/>
    <p:sldId id="268" r:id="rId5"/>
    <p:sldId id="289" r:id="rId6"/>
    <p:sldId id="287" r:id="rId7"/>
    <p:sldId id="288" r:id="rId8"/>
    <p:sldId id="275" r:id="rId9"/>
    <p:sldId id="276" r:id="rId10"/>
    <p:sldId id="290" r:id="rId11"/>
    <p:sldId id="277" r:id="rId12"/>
    <p:sldId id="280" r:id="rId13"/>
    <p:sldId id="286" r:id="rId14"/>
    <p:sldId id="281" r:id="rId15"/>
    <p:sldId id="292" r:id="rId16"/>
    <p:sldId id="291" r:id="rId17"/>
    <p:sldId id="285" r:id="rId18"/>
    <p:sldId id="296" r:id="rId19"/>
    <p:sldId id="295"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74"/>
  </p:normalViewPr>
  <p:slideViewPr>
    <p:cSldViewPr snapToGrid="0" snapToObjects="1" showGuides="1">
      <p:cViewPr varScale="1">
        <p:scale>
          <a:sx n="87" d="100"/>
          <a:sy n="87"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49.704"/>
    </inkml:context>
    <inkml:brush xml:id="br0">
      <inkml:brushProperty name="width" value="0.35" units="cm"/>
      <inkml:brushProperty name="height" value="0.35" units="cm"/>
      <inkml:brushProperty name="color" value="#FFFFFF"/>
    </inkml:brush>
  </inkml:definitions>
  <inkml:trace contextRef="#ctx0" brushRef="#br0">1101 644 24575,'-1'2'0,"0"1"0,0 0 0,0-1 0,0 1 0,0-1 0,-1 1 0,1-1 0,-1 0 0,1 1 0,-1-1 0,-4 4 0,-24 21 0,21-21 0,0-1 0,-1-1 0,1 0 0,-1 0 0,0 0 0,0-2 0,0 1 0,0-1 0,-17 1 0,-2-1 0,1-1 0,-38-4 0,62 3 0,0-1 0,0 1 0,0-1 0,-1 0 0,1 0 0,0 0 0,1-1 0,-1 1 0,0-1 0,0 0 0,1 0 0,-1 0 0,1-1 0,-1 1 0,1-1 0,0 0 0,0 1 0,0-1 0,-2-4 0,2 1 0,0 0 0,0 0 0,0 0 0,1-1 0,0 1 0,0-1 0,1 1 0,0-1 0,0 1 0,1-1 0,-1-8 0,3-25 0,1 0 0,13-59 0,-9 65 0,-2 0 0,-1-1 0,-2-67 0,-1 99 0,-2-1 0,1 1 0,0-1 0,-1 0 0,0 1 0,1-1 0,-1 1 0,-1-1 0,1 1 0,0 0 0,-1 0 0,0-1 0,0 1 0,0 0 0,0 0 0,0 1 0,0-1 0,-1 0 0,-3-3 0,5 6 0,0 0 0,0 0 0,0 0 0,0 0 0,0 0 0,1 0 0,-1 0 0,0 0 0,0 0 0,0 0 0,0 0 0,1 1 0,-1-1 0,0 0 0,0 1 0,0-1 0,1 0 0,-1 1 0,0-1 0,0 1 0,1-1 0,-1 1 0,0-1 0,1 1 0,-1 0 0,1-1 0,-1 1 0,1 0 0,-1 0 0,1-1 0,0 1 0,-1 0 0,1 0 0,0 0 0,-1-1 0,1 1 0,0 0 0,0 0 0,0 0 0,0 0 0,0 0 0,-7 40 0,6-40 0,-1 272 0,5-139 0,-2-85 0,1-31 0,-2 0 0,0 0 0,-1 1 0,0-1 0,-7 27 0,-3-24 0,10-21 0,1 1 0,-1-1 0,1 0 0,0 1 0,-1-1 0,1 0 0,-1 0 0,1 1 0,-1-1 0,1 0 0,-1 0 0,1 0 0,-1 0 0,1 0 0,-1 0 0,1 0 0,-1 0 0,1 0 0,-1 0 0,0 0 0,1 0 0,-1 0 0,1 0 0,-1 0 0,0-1 0,0 0 0,-1 0 0,0 0 0,1-1 0,-1 1 0,1-1 0,-1 0 0,1 1 0,0-1 0,0 0 0,0 0 0,0 0 0,0 0 0,0 0 0,0 0 0,1 0 0,-1 0 0,0-3 0,-6-38 0,2-1 0,2 0 0,2 0 0,4-46 0,-1 11 0,-1 19 0,-1-82 0,0 139 0,-1 1 0,1-1 0,0 1 0,-1-1 0,1 1 0,-1 0 0,0-1 0,0 1 0,0 0 0,0-1 0,0 1 0,0 0 0,-1 0 0,1 0 0,-1 0 0,1 0 0,-1 0 0,0 0 0,0 1 0,0-1 0,-2-1 0,1 2 0,0 0 0,0 0 0,0 0 0,0 0 0,0 0 0,0 1 0,0-1 0,-1 1 0,1 0 0,0 0 0,0 0 0,0 1 0,-1-1 0,-4 2 0,2-1 0,-1 1 0,1 1 0,-1-1 0,1 1 0,0 0 0,0 0 0,0 1 0,1 0 0,-1 0 0,1 0 0,0 0 0,0 1 0,0 0 0,1 0 0,-5 7 0,4-1 0,1 0 0,0 0 0,1 0 0,0 1 0,0-1 0,0 18 0,-10 38 0,6-45 0,-1 0 0,0-1 0,-2 0 0,0 0 0,-1-1 0,-2-1 0,0 0 0,-1 0 0,-23 23 0,27-30 0,0 0 0,1 1 0,1 0 0,0 0 0,1 1 0,0 0 0,1 0 0,-5 18 0,-15 32 0,25-62 0,0 1 0,0-1 0,0 0 0,-1 0 0,1 0 0,0-1 0,-1 1 0,0 0 0,1 0 0,-4 2 0,5-4 0,0 0 0,0 0 0,0 0 0,-1 0 0,1 0 0,0 0 0,0 0 0,0 0 0,0 0 0,0 0 0,-1 0 0,1 0 0,0 0 0,0 0 0,0 0 0,0 0 0,0 0 0,-1 0 0,1 0 0,0 0 0,0 0 0,0 0 0,0 0 0,0 0 0,-1 0 0,1-1 0,0 1 0,0 0 0,0 0 0,0 0 0,0 0 0,0 0 0,0 0 0,-1 0 0,1-1 0,0 1 0,0 0 0,0 0 0,0 0 0,0 0 0,0 0 0,0 0 0,0-1 0,0 1 0,0 0 0,1-18 0,1 9 0,1-1 0,0 0 0,0 1 0,1 0 0,0 0 0,1 0 0,0 0 0,11-13 0,4-2 0,34-32 0,-37 40 0,-7 5 0,-1-1 0,-1 0 0,0-1 0,0 0 0,-1 0 0,9-24 0,8-15 0,-14 33 0,64-135 0,-67 135 0,-1 1 0,0-1 0,-2 0 0,0-1 0,-1 1 0,1-34 0,-4 48 0,-1 0 0,1-1 0,-1 1 0,0 0 0,0 0 0,0 0 0,-1-1 0,0 2 0,0-1 0,0 0 0,-1 0 0,-4-7 0,5 10 0,1 0 0,-1 0 0,0 1 0,0-1 0,0 1 0,0-1 0,0 1 0,0 0 0,0 0 0,0-1 0,-1 1 0,1 1 0,0-1 0,-1 0 0,1 1 0,0-1 0,-1 1 0,1 0 0,-1 0 0,1-1 0,-1 2 0,1-1 0,0 0 0,-1 0 0,1 1 0,-1 0 0,1-1 0,0 1 0,-4 2 0,-4 1 0,1 1 0,0 0 0,0 0 0,1 1 0,-1 1 0,1-1 0,1 1 0,-1 1 0,1-1 0,0 1 0,1 0 0,0 1 0,0 0 0,-8 18 0,-3 10 0,3 1 0,-17 64 0,6-18 0,7-30 0,2-12 0,3 0 0,-16 86 0,15-42 0,-2 28 0,15-106 0,0-1 0,-1 0 0,0 1 0,0-1 0,0 0 0,-1 0 0,0 0 0,0-1 0,-1 1 0,0-1 0,0 0 0,-1 0 0,-6 7 0,11-12 0,-1 0 0,1 0 0,-1-1 0,0 1 0,1 0 0,-1 0 0,0-1 0,0 1 0,1-1 0,-1 1 0,0-1 0,0 1 0,0-1 0,0 1 0,0-1 0,0 0 0,0 1 0,0-1 0,0 0 0,0 0 0,0 0 0,1 0 0,-1 0 0,0 0 0,0 0 0,-2 0 0,2-1 0,0 0 0,0 1 0,0-1 0,0 0 0,0 0 0,0 0 0,0 0 0,0 0 0,1-1 0,-1 1 0,0 0 0,1 0 0,-1 0 0,1-1 0,-1 1 0,0-2 0,-2-10 0,0 0 0,1 0 0,0-14 0,2 23 0,-4-342 0,5 292 0,-1 46 0,0 1 0,1-1 0,0 1 0,1 0 0,-1 0 0,1 0 0,1-1 0,-1 2 0,8-14 0,-1 6 0,1 0 0,1 0 0,13-13 0,-8 10 0,-1-1 0,-1 0 0,-1-1 0,0-1 0,-2 0 0,0-1 0,-1 0 0,-1 0 0,-2-1 0,0 0 0,-1-1 0,-1 1 0,4-42 0,-9 56 0,0-1 0,-1 0 0,-3-16 0,3 24 0,1-1 0,0 1 0,-1-1 0,1 1 0,-1 0 0,1-1 0,-1 1 0,0 0 0,0 0 0,1 0 0,-1-1 0,0 1 0,-2-1 0,3 2 0,-1-1 0,1 1 0,-1 0 0,0 0 0,1 0 0,-1 0 0,0 0 0,1 0 0,-1 0 0,1 0 0,-1 0 0,0 0 0,1 0 0,-1 1 0,1-1 0,-1 0 0,1 0 0,-1 0 0,0 1 0,1-1 0,-1 0 0,1 1 0,-1-1 0,1 1 0,-1-1 0,1 0 0,0 1 0,-1-1 0,1 1 0,0-1 0,-1 1 0,0 0 0,-2 5 0,-1-1 0,1 1 0,0 0 0,1 0 0,-1 0 0,1 0 0,0 0 0,1 0 0,-1 0 0,1 7 0,-5 70 0,6-74 0,0 457 0,2-196 0,-2-266 0,0 7 0,0-1 0,1 1 0,0 0 0,3 11 0,-3-21 0,-1 1 0,0-1 0,0 1 0,1-1 0,-1 1 0,1-1 0,-1 1 0,1-1 0,0 0 0,-1 1 0,1-1 0,0 0 0,0 0 0,0 1 0,0-1 0,0 0 0,0 0 0,0 0 0,0 0 0,1 0 0,-1-1 0,0 1 0,1 0 0,-1 0 0,0-1 0,1 1 0,-1-1 0,1 1 0,-1-1 0,1 0 0,-1 0 0,1 1 0,-1-1 0,1 0 0,-1 0 0,1-1 0,-1 1 0,1 0 0,1-1 0,4-1 0,-1-1 0,1 0 0,-1-1 0,0 1 0,-1-1 0,1 0 0,7-7 0,38-40 0,-36 35 0,338-300 0,-321 291 0,-7 6 0,37-36 0,-32 21 0,-17 19 0,2-1 0,19-16 0,-29 28 0,1 0 0,0 0 0,1 0 0,-1 1 0,0 0 0,1 0 0,0 0 0,0 1 0,-1 0 0,11-1 0,0 0 0,-1 1 0,1 1 0,0 1 0,30 2 0,-44-1 0,1-1 0,0 1 0,-1-1 0,1 1 0,-1 0 0,0 1 0,1-1 0,-1 1 0,0-1 0,0 1 0,0 0 0,0 0 0,0 0 0,0 0 0,0 1 0,-1-1 0,1 1 0,-1 0 0,0 0 0,0 0 0,0 0 0,0 0 0,0 0 0,-1 0 0,1 1 0,-1-1 0,0 0 0,1 5 0,5 67 0,-6-52 0,1-1 0,6 27 0,15 41 0,-5 1 0,-3 0 0,5 167 0,-21-246 0,1-7 0,-1 1 0,1 0 0,0 0 0,0-1 0,1 1 0,0 0 0,0-1 0,0 1 0,0-1 0,1 1 0,0-1 0,0 0 0,5 8 0,-7-13 0,1 1 0,0-1 0,-1 1 0,1-1 0,-1 1 0,1-1 0,0 0 0,-1 1 0,1-1 0,0 0 0,-1 1 0,1-1 0,0 0 0,0 0 0,-1 0 0,1 0 0,0 0 0,0 0 0,-1 0 0,1 0 0,0 0 0,-1 0 0,1 0 0,0 0 0,0-1 0,-1 1 0,1 0 0,0 0 0,-1-1 0,1 1 0,0 0 0,-1-1 0,1 1 0,-1-1 0,1 1 0,0-1 0,-1 1 0,1-1 0,-1 1 0,1-1 0,-1 0 0,1-1 0,17-28 0,-8 1 0,-2-1 0,-2 1 0,0-2 0,2-38 0,-2 15 0,-5 45 0,5-41 0,2 1 0,20-64 0,-14 72-1365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8:38:52.213"/>
    </inkml:context>
    <inkml:brush xml:id="br0">
      <inkml:brushProperty name="width" value="0.35" units="cm"/>
      <inkml:brushProperty name="height" value="0.35" units="cm"/>
      <inkml:brushProperty name="color" value="#FFFFFF"/>
    </inkml:brush>
  </inkml:definitions>
  <inkml:trace contextRef="#ctx0" brushRef="#br0">252 0 24575,'-3'4'0,"-2"-1"0,1-1 0,0 1 0,-1 0 0,1-1 0,-1 0 0,0 0 0,1 0 0,-1-1 0,0 0 0,0 0 0,-6 1 0,-67 2 0,56-4 0,-65 0 0,633-1 0,-568 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0:53:17.468"/>
    </inkml:context>
    <inkml:brush xml:id="br0">
      <inkml:brushProperty name="width" value="0.35" units="cm"/>
      <inkml:brushProperty name="height" value="0.35" units="cm"/>
      <inkml:brushProperty name="color" value="#FFFFFF"/>
    </inkml:brush>
  </inkml:definitions>
  <inkml:trace contextRef="#ctx0" brushRef="#br0">1943 2 24575,'-173'-2'0,"-194"4"0,318 4 0,0 2 0,0 1 0,-86 31 0,74-21 0,-103 19 0,55-30 0,83-8 0,0 1 0,0 2 0,0 0 0,0 2 0,-30 9 0,24-2 0,0-2 0,0-1 0,-1-1 0,0-2 0,0-1 0,-67 0 0,-206-8-1365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7:47:11.208"/>
    </inkml:context>
    <inkml:brush xml:id="br0">
      <inkml:brushProperty name="width" value="0.35" units="cm"/>
      <inkml:brushProperty name="height" value="0.35" units="cm"/>
      <inkml:brushProperty name="color" value="#FFFFFF"/>
    </inkml:brush>
  </inkml:definitions>
  <inkml:trace contextRef="#ctx0" brushRef="#br0">1745 2215 24575,'-7'-5'0,"1"0"0,-1 1 0,0 0 0,0 0 0,-1 1 0,-8-4 0,-17-8 0,20 7 0,0-1 0,1 0 0,0 0 0,0-2 0,1 1 0,1-1 0,0-1 0,0 0 0,1-1 0,1 1 0,0-2 0,1 1 0,-10-25 0,9 22 0,0 0 0,-1 1 0,-1 0 0,0 1 0,-16-18 0,-67-60 0,60 61 0,14 13 0,-1 0 0,-27-17 0,38 29 0,0 1 0,0 0 0,-1 0 0,0 1 0,0 0 0,0 1 0,-1 0 0,-13-2 0,15 5 0,1-1 0,0-1 0,0 0 0,0 0 0,0 0 0,0-1 0,0 0 0,1-1 0,-1 1 0,1-2 0,-10-6 0,-176-144 0,119 99 0,38 30 0,20 10 0,16 16 0,0 0 0,0 0 0,0-1 0,0 1 0,0 0 0,-1 0 0,1-1 0,0 1 0,0 0 0,0 0 0,0-1 0,0 1 0,0 0 0,0 0 0,0-1 0,0 1 0,0 0 0,0-1 0,0 1 0,0 0 0,0 0 0,0-1 0,0 1 0,1 0 0,-1 0 0,0-1 0,0 1 0,0 0 0,0 0 0,0-1 0,1 1 0,-1 0 0,0 0 0,0 0 0,1-1 0,0 1 0,1 0 0,0-1 0,0 1 0,-1 0 0,1 0 0,0 0 0,0 0 0,-1 0 0,1 1 0,0-1 0,0 0 0,-1 1 0,1-1 0,0 1 0,-1 0 0,1 0 0,2 1 0,71 40 0,-1 4 0,126 102 0,-183-133 0,26 27 0,-38-36 0,0 0 0,0 0 0,-1 0 0,0 1 0,0-1 0,-1 1 0,0 0 0,3 11 0,-5-17 0,-1-1 0,1 1 0,-1 0 0,0 0 0,0 0 0,1-1 0,-1 1 0,0 0 0,0 0 0,0 0 0,0 0 0,0-1 0,0 1 0,0 0 0,0 0 0,0 0 0,-1 0 0,1-1 0,0 1 0,0 0 0,-1 0 0,1 0 0,-1 0 0,0-1 0,1 0 0,-1 0 0,0 0 0,0 0 0,1 0 0,-1 0 0,0 0 0,1 0 0,-1 0 0,0 0 0,1-1 0,-1 1 0,0 0 0,1 0 0,-1-1 0,0 1 0,1 0 0,-1-1 0,1 1 0,-2-2 0,-31-29 0,22 17 0,1-1 0,0-1 0,0 0 0,2-1 0,-7-17 0,7 16 0,0 0 0,-1 0 0,-22-31 0,-4 2 0,2-1 0,2-2 0,2-1 0,-35-91 0,35 81 0,-3 1 0,-72-102 0,8 15 0,-35-45 0,44 70 0,33 49 0,-3 2 0,-100-95 0,91 97 0,66 69 0,0-1 0,-1 1 0,1 0 0,0-1 0,0 1 0,-1 0 0,1-1 0,0 1 0,0 0 0,-1-1 0,1 1 0,0-1 0,0 1 0,0 0 0,0-1 0,0 1 0,-1-1 0,1 1 0,0-1 0,0 1 0,0 0 0,0-1 0,0 1 0,1-1 0,-1 1 0,0-1 0,0 1 0,0 0 0,0-1 0,0 1 0,0-1 0,1 1 0,-1 0 0,0-1 0,0 1 0,1 0 0,-1-1 0,0 1 0,0 0 0,1-1 0,-1 1 0,0 0 0,1 0 0,0-1 0,22-3 0,-5 5 0,1 2 0,-1 0 0,0 0 0,0 2 0,0 0 0,27 13 0,102 55 0,-147-73 0,63 33 0,-2 4 0,-1 1 0,-2 4 0,77 70 0,-123-100 0,1 1 0,0 0 0,20 27 0,-28-33 0,-2-1 0,1 1 0,-1 0 0,0 0 0,-1 0 0,1 1 0,-1-1 0,-1 0 0,2 15 0,1 12 0,1-1 0,1 0 0,15 42 0,-15-49 0,0 0 0,-2 1 0,0 0 0,-2 45 0,2 0 0,-3-64-170,0 1-1,1-1 0,0 0 1,0 0-1,1 0 0,0 0 1,5 10-1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7:47:21.918"/>
    </inkml:context>
    <inkml:brush xml:id="br0">
      <inkml:brushProperty name="width" value="0.35" units="cm"/>
      <inkml:brushProperty name="height" value="0.35" units="cm"/>
      <inkml:brushProperty name="color" value="#FFFFFF"/>
    </inkml:brush>
  </inkml:definitions>
  <inkml:trace contextRef="#ctx0" brushRef="#br0">378 3574 24575,'1'-41'0,"-2"0"0,-2 1 0,-2-1 0,-13-55 0,7 59 0,2 0 0,2-1 0,2 0 0,-2-57 0,-23-337 0,16 340 0,7 56 0,-4-64 0,12 34 0,0 42 0,-1-1 0,-1 1 0,-1 0 0,-1 0 0,-10-38 0,-15-30 0,-2 2 0,4-2 0,-25-164 0,40 129 0,-25-182 0,25 218 0,4 0 0,5-113 0,3 173 0,-2 11 0,-1 0 0,-1 0 0,-5-20 0,-6-42 0,9-333 145,7 234-1655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7:47:26.045"/>
    </inkml:context>
    <inkml:brush xml:id="br0">
      <inkml:brushProperty name="width" value="0.35" units="cm"/>
      <inkml:brushProperty name="height" value="0.35" units="cm"/>
      <inkml:brushProperty name="color" value="#FFFFFF"/>
    </inkml:brush>
  </inkml:definitions>
  <inkml:trace contextRef="#ctx0" brushRef="#br0">101 1 24575,'0'560'0,"-1"-547"0,-1 1 0,0-1 0,0 0 0,-1 0 0,-1 0 0,0-1 0,-1 1 0,-9 16 0,14-29 0,-6 17 0,0-1 0,1 1 0,1 0 0,1 1 0,0-1 0,0 21 0,4 112 0,2-65 0,-2-21 0,-3 91 0,-12-70 0,8-58 0,-3 43 0,8-44 193,1-13-583,-1 0 1,0-1-1,-4 17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7:47:39.425"/>
    </inkml:context>
    <inkml:brush xml:id="br0">
      <inkml:brushProperty name="width" value="0.35" units="cm"/>
      <inkml:brushProperty name="height" value="0.35" units="cm"/>
      <inkml:brushProperty name="color" value="#FFFFFF"/>
    </inkml:brush>
  </inkml:definitions>
  <inkml:trace contextRef="#ctx0" brushRef="#br0">0 1 24575,'2'26'0,"0"1"0,10 38 0,-6-34 0,3 38 0,-8 64 0,-2-79 0,3-1 0,9 61 0,-3-47 0,0 92 0,-3-39 0,10-3 0,-8-72 0,2 50 0,-9 61 0,-1-55 0,13 113 0,5-11 0,-13 247 0,-6-238 0,2 1421-1365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7:47:45.799"/>
    </inkml:context>
    <inkml:brush xml:id="br0">
      <inkml:brushProperty name="width" value="0.35" units="cm"/>
      <inkml:brushProperty name="height" value="0.35" units="cm"/>
      <inkml:brushProperty name="color" value="#FFFFFF"/>
    </inkml:brush>
  </inkml:definitions>
  <inkml:trace contextRef="#ctx0" brushRef="#br0">1 1 24575,'0'2354'-1365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07:47:48.418"/>
    </inkml:context>
    <inkml:brush xml:id="br0">
      <inkml:brushProperty name="width" value="0.35" units="cm"/>
      <inkml:brushProperty name="height" value="0.35" units="cm"/>
      <inkml:brushProperty name="color" value="#FFFFFF"/>
    </inkml:brush>
  </inkml:definitions>
  <inkml:trace contextRef="#ctx0" brushRef="#br0">1 1 24575,'0'784'-1365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388647FF-6BF8-BC24-610A-45641C7D20B3}"/>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pic>
        <p:nvPicPr>
          <p:cNvPr id="4" name="Picture 3">
            <a:extLst>
              <a:ext uri="{FF2B5EF4-FFF2-40B4-BE49-F238E27FC236}">
                <a16:creationId xmlns:a16="http://schemas.microsoft.com/office/drawing/2014/main" id="{20CC548A-FCEF-78CD-BDE4-8EB494E80E1B}"/>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pic>
        <p:nvPicPr>
          <p:cNvPr id="4" name="Picture 3">
            <a:extLst>
              <a:ext uri="{FF2B5EF4-FFF2-40B4-BE49-F238E27FC236}">
                <a16:creationId xmlns:a16="http://schemas.microsoft.com/office/drawing/2014/main" id="{09BBE3A4-A531-36B3-722A-85B8414361BF}"/>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pic>
        <p:nvPicPr>
          <p:cNvPr id="4" name="Picture 3">
            <a:extLst>
              <a:ext uri="{FF2B5EF4-FFF2-40B4-BE49-F238E27FC236}">
                <a16:creationId xmlns:a16="http://schemas.microsoft.com/office/drawing/2014/main" id="{AE92DBA1-D51C-1F16-7099-C75BC21D325D}"/>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847F1A4B-8AEA-83AB-790A-2382F0D28C4C}"/>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9B77E0B7-F38D-E00B-F68D-F5469FADF7F6}"/>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FF612865-AEB6-5E9B-3572-6307C38AE9B5}"/>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B432B39-7014-0BAB-8609-0941205F8317}"/>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pic>
        <p:nvPicPr>
          <p:cNvPr id="3" name="Picture 2">
            <a:extLst>
              <a:ext uri="{FF2B5EF4-FFF2-40B4-BE49-F238E27FC236}">
                <a16:creationId xmlns:a16="http://schemas.microsoft.com/office/drawing/2014/main" id="{5A03E35F-BF31-6F56-4BDE-AAF70E4F8AD0}"/>
              </a:ext>
            </a:extLst>
          </p:cNvPr>
          <p:cNvPicPr>
            <a:picLocks noChangeAspect="1"/>
          </p:cNvPicPr>
          <p:nvPr userDrawn="1"/>
        </p:nvPicPr>
        <p:blipFill>
          <a:blip r:embed="rId2"/>
          <a:stretch>
            <a:fillRect/>
          </a:stretch>
        </p:blipFill>
        <p:spPr>
          <a:xfrm>
            <a:off x="274199" y="224091"/>
            <a:ext cx="5048250" cy="504825"/>
          </a:xfrm>
          <a:prstGeom prst="rect">
            <a:avLst/>
          </a:prstGeom>
        </p:spPr>
      </p:pic>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7"/>
          <a:stretch>
            <a:fillRect/>
          </a:stretch>
        </p:blipFill>
        <p:spPr>
          <a:xfrm>
            <a:off x="355600" y="321249"/>
            <a:ext cx="4800600" cy="355823"/>
          </a:xfrm>
          <a:prstGeom prst="rect">
            <a:avLst/>
          </a:prstGeom>
        </p:spPr>
      </p:pic>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image" Target="../media/image37.png"/><Relationship Id="rId21" Type="http://schemas.openxmlformats.org/officeDocument/2006/relationships/customXml" Target="../ink/ink7.xml"/><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customXml" Target="../ink/ink5.xml"/><Relationship Id="rId25" Type="http://schemas.openxmlformats.org/officeDocument/2006/relationships/customXml" Target="../ink/ink9.xml"/><Relationship Id="rId2" Type="http://schemas.openxmlformats.org/officeDocument/2006/relationships/image" Target="../media/image34.png"/><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3.png"/><Relationship Id="rId5" Type="http://schemas.openxmlformats.org/officeDocument/2006/relationships/image" Target="../media/image39.png"/><Relationship Id="rId15" Type="http://schemas.openxmlformats.org/officeDocument/2006/relationships/customXml" Target="../ink/ink4.xml"/><Relationship Id="rId23" Type="http://schemas.openxmlformats.org/officeDocument/2006/relationships/customXml" Target="../ink/ink8.xml"/><Relationship Id="rId10" Type="http://schemas.openxmlformats.org/officeDocument/2006/relationships/image" Target="../media/image44.png"/><Relationship Id="rId19" Type="http://schemas.openxmlformats.org/officeDocument/2006/relationships/customXml" Target="../ink/ink6.xml"/><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6.png"/><Relationship Id="rId22"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60.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80.png"/></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customXml" Target="../ink/ink1.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8EBD2CD1-B530-CE4B-B9B5-978E253881B5}"/>
                  </a:ext>
                </a:extLst>
              </p:cNvPr>
              <p:cNvSpPr>
                <a:spLocks noGrp="1"/>
              </p:cNvSpPr>
              <p:nvPr>
                <p:ph type="ctrTitle"/>
              </p:nvPr>
            </p:nvSpPr>
            <p:spPr>
              <a:xfrm>
                <a:off x="434632" y="2235708"/>
                <a:ext cx="6638544" cy="2386584"/>
              </a:xfrm>
            </p:spPr>
            <p:txBody>
              <a:bodyPr/>
              <a:lstStyle/>
              <a:p>
                <a:r>
                  <a:rPr lang="en-US" sz="6000" kern="100" dirty="0">
                    <a:effectLst/>
                    <a:latin typeface="+mj-lt"/>
                    <a:ea typeface="Calibri" panose="020F0502020204030204" pitchFamily="34" charset="0"/>
                    <a:cs typeface="Times New Roman" panose="02020603050405020304" pitchFamily="18" charset="0"/>
                  </a:rPr>
                  <a:t>Lossless 3D FDTD of A 3GHZ 180</a:t>
                </a:r>
                <a14:m>
                  <m:oMath xmlns:m="http://schemas.openxmlformats.org/officeDocument/2006/math">
                    <m:r>
                      <a:rPr lang="en-US" sz="6000" b="1" i="1" smtClean="0">
                        <a:latin typeface="Cambria Math" panose="02040503050406030204" pitchFamily="18" charset="0"/>
                      </a:rPr>
                      <m:t>°</m:t>
                    </m:r>
                  </m:oMath>
                </a14:m>
                <a:r>
                  <a:rPr lang="en-US" sz="6000" kern="100" dirty="0">
                    <a:effectLst/>
                    <a:latin typeface="+mj-lt"/>
                    <a:ea typeface="Calibri" panose="020F0502020204030204" pitchFamily="34" charset="0"/>
                    <a:cs typeface="Times New Roman" panose="02020603050405020304" pitchFamily="18" charset="0"/>
                  </a:rPr>
                  <a:t> Hybrid Coupler</a:t>
                </a:r>
                <a:endParaRPr lang="en-US" dirty="0"/>
              </a:p>
            </p:txBody>
          </p:sp>
        </mc:Choice>
        <mc:Fallback xmlns="">
          <p:sp>
            <p:nvSpPr>
              <p:cNvPr id="3" name="Title 2">
                <a:extLst>
                  <a:ext uri="{FF2B5EF4-FFF2-40B4-BE49-F238E27FC236}">
                    <a16:creationId xmlns:a16="http://schemas.microsoft.com/office/drawing/2014/main" id="{8EBD2CD1-B530-CE4B-B9B5-978E253881B5}"/>
                  </a:ext>
                </a:extLst>
              </p:cNvPr>
              <p:cNvSpPr>
                <a:spLocks noGrp="1" noRot="1" noChangeAspect="1" noMove="1" noResize="1" noEditPoints="1" noAdjustHandles="1" noChangeArrowheads="1" noChangeShapeType="1" noTextEdit="1"/>
              </p:cNvSpPr>
              <p:nvPr>
                <p:ph type="ctrTitle"/>
              </p:nvPr>
            </p:nvSpPr>
            <p:spPr>
              <a:xfrm>
                <a:off x="434632" y="2235708"/>
                <a:ext cx="6638544" cy="2386584"/>
              </a:xfrm>
              <a:blipFill>
                <a:blip r:embed="rId2"/>
                <a:stretch>
                  <a:fillRect l="-6887" t="-42967" r="-4316" b="-17391"/>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95D02888-0E71-9342-B0C7-71D861CA207B}"/>
              </a:ext>
            </a:extLst>
          </p:cNvPr>
          <p:cNvSpPr>
            <a:spLocks noGrp="1"/>
          </p:cNvSpPr>
          <p:nvPr>
            <p:ph type="body" sz="quarter" idx="10"/>
          </p:nvPr>
        </p:nvSpPr>
        <p:spPr>
          <a:xfrm>
            <a:off x="434632" y="4793686"/>
            <a:ext cx="6638544" cy="1650381"/>
          </a:xfrm>
        </p:spPr>
        <p:txBody>
          <a:bodyPr/>
          <a:lstStyle/>
          <a:p>
            <a:r>
              <a:rPr lang="en-US" sz="2800" kern="100" dirty="0">
                <a:effectLst/>
                <a:latin typeface="+mj-lt"/>
                <a:ea typeface="Calibri" panose="020F0502020204030204" pitchFamily="34" charset="0"/>
                <a:cs typeface="Times New Roman" panose="02020603050405020304" pitchFamily="18" charset="0"/>
              </a:rPr>
              <a:t>Extraction of Network Parameters</a:t>
            </a:r>
            <a:endParaRPr lang="en-US" dirty="0"/>
          </a:p>
        </p:txBody>
      </p:sp>
    </p:spTree>
    <p:extLst>
      <p:ext uri="{BB962C8B-B14F-4D97-AF65-F5344CB8AC3E}">
        <p14:creationId xmlns:p14="http://schemas.microsoft.com/office/powerpoint/2010/main" val="264209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473385" y="-269529"/>
            <a:ext cx="3105193" cy="1089529"/>
          </a:xfrm>
        </p:spPr>
        <p:txBody>
          <a:bodyPr/>
          <a:lstStyle/>
          <a:p>
            <a:r>
              <a:rPr lang="en-US" dirty="0"/>
              <a:t>ADS LineCalc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312547" y="1341970"/>
                <a:ext cx="4248912" cy="5542844"/>
              </a:xfrm>
            </p:spPr>
            <p:txBody>
              <a:bodyPr/>
              <a:lstStyle/>
              <a:p>
                <a:r>
                  <a:rPr lang="en-US" sz="1600" dirty="0"/>
                  <a:t>AD1000 Rogers Substrate Input: </a:t>
                </a:r>
              </a:p>
              <a:p>
                <a:pPr marL="742950" lvl="1" indent="-285750">
                  <a:buFont typeface="Arial" panose="020B0604020202020204" pitchFamily="34" charset="0"/>
                  <a:buChar char="•"/>
                </a:pPr>
                <a:r>
                  <a:rPr lang="en-US" sz="1600" dirty="0"/>
                  <a:t>Substrate height = 50 mil </a:t>
                </a:r>
              </a:p>
              <a:p>
                <a:pPr marL="742950" lvl="1" indent="-285750">
                  <a:buFont typeface="Arial" panose="020B0604020202020204" pitchFamily="34" charset="0"/>
                  <a:buChar char="•"/>
                </a:pPr>
                <a:r>
                  <a:rPr lang="en-US" sz="1600" dirty="0"/>
                  <a:t>Trace height = 1.37 mil</a:t>
                </a:r>
              </a:p>
              <a:p>
                <a:pPr marL="742950" lvl="1" indent="-285750">
                  <a:buFont typeface="Arial" panose="020B0604020202020204" pitchFamily="34" charset="0"/>
                  <a:buChar char="•"/>
                </a:pPr>
                <a:r>
                  <a:rPr lang="en-US" sz="1600" b="0" dirty="0"/>
                  <a:t>Substrate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𝜖</m:t>
                        </m:r>
                      </m:e>
                      <m:sub>
                        <m:r>
                          <a:rPr lang="en-US" sz="1600" b="0" i="1" smtClean="0">
                            <a:latin typeface="Cambria Math" panose="02040503050406030204" pitchFamily="18" charset="0"/>
                          </a:rPr>
                          <m:t>𝑟</m:t>
                        </m:r>
                      </m:sub>
                    </m:sSub>
                  </m:oMath>
                </a14:m>
                <a:r>
                  <a:rPr lang="en-US" sz="1600" dirty="0"/>
                  <a:t> = 10.6</a:t>
                </a:r>
              </a:p>
              <a:p>
                <a:r>
                  <a:rPr lang="en-US" sz="1600" dirty="0"/>
                  <a:t>The LineCalc tool was used to calculate line dimensions for all models using substrate values with the desired angle. Values were rounded due to precision restrictions:</a:t>
                </a:r>
              </a:p>
              <a:p>
                <a:pPr lvl="1"/>
                <a:r>
                  <a:rPr lang="en-US" sz="1600" dirty="0"/>
                  <a:t>Ring trace width = 17.8 mil </a:t>
                </a:r>
              </a:p>
              <a:p>
                <a:pPr lvl="1"/>
                <a:r>
                  <a:rPr lang="en-US" sz="1600" dirty="0"/>
                  <a:t>Port width = 43.69 mil</a:t>
                </a:r>
              </a:p>
              <a:p>
                <a:pPr lvl="1"/>
                <a14:m>
                  <m:oMath xmlns:m="http://schemas.openxmlformats.org/officeDocument/2006/math">
                    <m:r>
                      <a:rPr lang="en-US" sz="1600" b="0" i="1" smtClean="0">
                        <a:latin typeface="Cambria Math" panose="02040503050406030204" pitchFamily="18" charset="0"/>
                      </a:rPr>
                      <m:t>𝜆</m:t>
                    </m:r>
                    <m:r>
                      <a:rPr lang="en-US" sz="1600" b="0" i="1" smtClean="0">
                        <a:latin typeface="Cambria Math" panose="02040503050406030204" pitchFamily="18" charset="0"/>
                      </a:rPr>
                      <m:t>/4</m:t>
                    </m:r>
                  </m:oMath>
                </a14:m>
                <a:r>
                  <a:rPr lang="en-US" sz="1600" dirty="0"/>
                  <a:t> = 384.63 mil</a:t>
                </a:r>
              </a:p>
            </p:txBody>
          </p:sp>
        </mc:Choice>
        <mc:Fallback xmlns="">
          <p:sp>
            <p:nvSpPr>
              <p:cNvPr id="3" name="Content Placeholder 2">
                <a:extLst>
                  <a:ext uri="{FF2B5EF4-FFF2-40B4-BE49-F238E27FC236}">
                    <a16:creationId xmlns:a16="http://schemas.microsoft.com/office/drawing/2014/main" id="{7FE8546A-92EE-89E6-62BA-49C5812B7414}"/>
                  </a:ext>
                </a:extLst>
              </p:cNvPr>
              <p:cNvSpPr>
                <a:spLocks noGrp="1" noRot="1" noChangeAspect="1" noMove="1" noResize="1" noEditPoints="1" noAdjustHandles="1" noChangeArrowheads="1" noChangeShapeType="1" noTextEdit="1"/>
              </p:cNvSpPr>
              <p:nvPr>
                <p:ph idx="1"/>
              </p:nvPr>
            </p:nvSpPr>
            <p:spPr>
              <a:xfrm>
                <a:off x="312547" y="1341970"/>
                <a:ext cx="4248912" cy="5542844"/>
              </a:xfrm>
              <a:blipFill>
                <a:blip r:embed="rId2"/>
                <a:stretch>
                  <a:fillRect l="-1004" t="-1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574A8A8-7461-41BB-827A-6F13C67C65C5}"/>
              </a:ext>
            </a:extLst>
          </p:cNvPr>
          <p:cNvPicPr>
            <a:picLocks noChangeAspect="1"/>
          </p:cNvPicPr>
          <p:nvPr/>
        </p:nvPicPr>
        <p:blipFill>
          <a:blip r:embed="rId3"/>
          <a:stretch>
            <a:fillRect/>
          </a:stretch>
        </p:blipFill>
        <p:spPr>
          <a:xfrm>
            <a:off x="4779315" y="871474"/>
            <a:ext cx="7341150" cy="5432292"/>
          </a:xfrm>
          <a:prstGeom prst="rect">
            <a:avLst/>
          </a:prstGeom>
        </p:spPr>
      </p:pic>
    </p:spTree>
    <p:extLst>
      <p:ext uri="{BB962C8B-B14F-4D97-AF65-F5344CB8AC3E}">
        <p14:creationId xmlns:p14="http://schemas.microsoft.com/office/powerpoint/2010/main" val="224504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426968" y="203129"/>
            <a:ext cx="8492989" cy="590931"/>
          </a:xfrm>
        </p:spPr>
        <p:txBody>
          <a:bodyPr/>
          <a:lstStyle/>
          <a:p>
            <a:r>
              <a:rPr lang="en-US" dirty="0"/>
              <a:t>Output Parameters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203054" y="1246043"/>
            <a:ext cx="6951472" cy="3968249"/>
          </a:xfrm>
        </p:spPr>
        <p:txBody>
          <a:bodyPr/>
          <a:lstStyle/>
          <a:p>
            <a:r>
              <a:rPr lang="en-US" dirty="0"/>
              <a:t>Line Impedance for Ports</a:t>
            </a:r>
          </a:p>
          <a:p>
            <a:r>
              <a:rPr lang="en-US" dirty="0"/>
              <a:t>Scattering Parameters</a:t>
            </a:r>
          </a:p>
          <a:p>
            <a:r>
              <a:rPr lang="en-US" dirty="0"/>
              <a:t>Z-matrix for Design Frequency</a:t>
            </a:r>
          </a:p>
          <a:p>
            <a:r>
              <a:rPr lang="en-US" dirty="0"/>
              <a:t>Port Reflection Coefficients</a:t>
            </a:r>
          </a:p>
          <a:p>
            <a:r>
              <a:rPr lang="en-US" dirty="0"/>
              <a:t>Effective Permittivity of Substrate</a:t>
            </a:r>
          </a:p>
          <a:p>
            <a:r>
              <a:rPr lang="en-US" dirty="0"/>
              <a:t>Reference Time Domain Voltage and Current </a:t>
            </a:r>
          </a:p>
        </p:txBody>
      </p:sp>
      <p:pic>
        <p:nvPicPr>
          <p:cNvPr id="7" name="Picture 6">
            <a:extLst>
              <a:ext uri="{FF2B5EF4-FFF2-40B4-BE49-F238E27FC236}">
                <a16:creationId xmlns:a16="http://schemas.microsoft.com/office/drawing/2014/main" id="{559AD359-0BFD-CD8B-06CA-2BBF50D5ECC5}"/>
              </a:ext>
            </a:extLst>
          </p:cNvPr>
          <p:cNvPicPr>
            <a:picLocks noChangeAspect="1"/>
          </p:cNvPicPr>
          <p:nvPr/>
        </p:nvPicPr>
        <p:blipFill>
          <a:blip r:embed="rId2"/>
          <a:stretch>
            <a:fillRect/>
          </a:stretch>
        </p:blipFill>
        <p:spPr>
          <a:xfrm>
            <a:off x="4394718" y="1070471"/>
            <a:ext cx="3008150" cy="2159697"/>
          </a:xfrm>
          <a:prstGeom prst="rect">
            <a:avLst/>
          </a:prstGeom>
        </p:spPr>
      </p:pic>
      <p:pic>
        <p:nvPicPr>
          <p:cNvPr id="9" name="Picture 8">
            <a:extLst>
              <a:ext uri="{FF2B5EF4-FFF2-40B4-BE49-F238E27FC236}">
                <a16:creationId xmlns:a16="http://schemas.microsoft.com/office/drawing/2014/main" id="{31D3B9C3-6079-46EB-E040-3155891DFE54}"/>
              </a:ext>
            </a:extLst>
          </p:cNvPr>
          <p:cNvPicPr>
            <a:picLocks noChangeAspect="1"/>
          </p:cNvPicPr>
          <p:nvPr/>
        </p:nvPicPr>
        <p:blipFill>
          <a:blip r:embed="rId3"/>
          <a:stretch>
            <a:fillRect/>
          </a:stretch>
        </p:blipFill>
        <p:spPr>
          <a:xfrm>
            <a:off x="7783978" y="1070471"/>
            <a:ext cx="3981054" cy="5103673"/>
          </a:xfrm>
          <a:prstGeom prst="rect">
            <a:avLst/>
          </a:prstGeom>
        </p:spPr>
      </p:pic>
      <p:pic>
        <p:nvPicPr>
          <p:cNvPr id="11" name="Picture 10">
            <a:extLst>
              <a:ext uri="{FF2B5EF4-FFF2-40B4-BE49-F238E27FC236}">
                <a16:creationId xmlns:a16="http://schemas.microsoft.com/office/drawing/2014/main" id="{CD1759F7-B92B-53C2-AB9C-ABD9B109E982}"/>
              </a:ext>
            </a:extLst>
          </p:cNvPr>
          <p:cNvPicPr>
            <a:picLocks noChangeAspect="1"/>
          </p:cNvPicPr>
          <p:nvPr/>
        </p:nvPicPr>
        <p:blipFill>
          <a:blip r:embed="rId4"/>
          <a:stretch>
            <a:fillRect/>
          </a:stretch>
        </p:blipFill>
        <p:spPr>
          <a:xfrm>
            <a:off x="1701281" y="4182674"/>
            <a:ext cx="4394719" cy="2119577"/>
          </a:xfrm>
          <a:prstGeom prst="rect">
            <a:avLst/>
          </a:prstGeom>
        </p:spPr>
      </p:pic>
    </p:spTree>
    <p:extLst>
      <p:ext uri="{BB962C8B-B14F-4D97-AF65-F5344CB8AC3E}">
        <p14:creationId xmlns:p14="http://schemas.microsoft.com/office/powerpoint/2010/main" val="308632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545189" y="254576"/>
            <a:ext cx="5275774" cy="590931"/>
          </a:xfrm>
        </p:spPr>
        <p:txBody>
          <a:bodyPr/>
          <a:lstStyle/>
          <a:p>
            <a:r>
              <a:rPr lang="en-US" dirty="0"/>
              <a:t>Voltage Probe Results</a:t>
            </a:r>
          </a:p>
        </p:txBody>
      </p:sp>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563696" y="1081963"/>
            <a:ext cx="3784369" cy="3968249"/>
          </a:xfrm>
        </p:spPr>
        <p:txBody>
          <a:bodyPr/>
          <a:lstStyle/>
          <a:p>
            <a:r>
              <a:rPr lang="en-US" dirty="0"/>
              <a:t>The forward voltage was used to isolate the true reflection signal from the source port.</a:t>
            </a:r>
          </a:p>
          <a:p>
            <a:r>
              <a:rPr lang="en-US" dirty="0"/>
              <a:t>Probe voltages provided expected results with some Gibbs-like aliasing from the line.</a:t>
            </a:r>
          </a:p>
          <a:p>
            <a:endParaRPr lang="en-US" dirty="0"/>
          </a:p>
        </p:txBody>
      </p:sp>
      <p:pic>
        <p:nvPicPr>
          <p:cNvPr id="13" name="Picture 12">
            <a:extLst>
              <a:ext uri="{FF2B5EF4-FFF2-40B4-BE49-F238E27FC236}">
                <a16:creationId xmlns:a16="http://schemas.microsoft.com/office/drawing/2014/main" id="{C2B8B54D-DB9E-83ED-7380-070835B5CDBF}"/>
              </a:ext>
            </a:extLst>
          </p:cNvPr>
          <p:cNvPicPr>
            <a:picLocks noChangeAspect="1"/>
          </p:cNvPicPr>
          <p:nvPr/>
        </p:nvPicPr>
        <p:blipFill>
          <a:blip r:embed="rId2"/>
          <a:stretch>
            <a:fillRect/>
          </a:stretch>
        </p:blipFill>
        <p:spPr>
          <a:xfrm>
            <a:off x="4436177" y="2413953"/>
            <a:ext cx="7584177" cy="4245843"/>
          </a:xfrm>
          <a:prstGeom prst="rect">
            <a:avLst/>
          </a:prstGeom>
        </p:spPr>
      </p:pic>
      <p:pic>
        <p:nvPicPr>
          <p:cNvPr id="14" name="Picture 13">
            <a:extLst>
              <a:ext uri="{FF2B5EF4-FFF2-40B4-BE49-F238E27FC236}">
                <a16:creationId xmlns:a16="http://schemas.microsoft.com/office/drawing/2014/main" id="{6687F8A3-82F8-3E48-D36E-F65657B7A25F}"/>
              </a:ext>
            </a:extLst>
          </p:cNvPr>
          <p:cNvPicPr>
            <a:picLocks noChangeAspect="1"/>
          </p:cNvPicPr>
          <p:nvPr/>
        </p:nvPicPr>
        <p:blipFill>
          <a:blip r:embed="rId3"/>
          <a:stretch>
            <a:fillRect/>
          </a:stretch>
        </p:blipFill>
        <p:spPr>
          <a:xfrm>
            <a:off x="374582" y="3564294"/>
            <a:ext cx="3872481" cy="3095502"/>
          </a:xfrm>
          <a:prstGeom prst="rect">
            <a:avLst/>
          </a:prstGeom>
        </p:spPr>
      </p:pic>
      <p:sp>
        <p:nvSpPr>
          <p:cNvPr id="15" name="Content Placeholder 2">
            <a:extLst>
              <a:ext uri="{FF2B5EF4-FFF2-40B4-BE49-F238E27FC236}">
                <a16:creationId xmlns:a16="http://schemas.microsoft.com/office/drawing/2014/main" id="{E2B68487-6494-55D4-6C10-787C5968B782}"/>
              </a:ext>
            </a:extLst>
          </p:cNvPr>
          <p:cNvSpPr txBox="1">
            <a:spLocks/>
          </p:cNvSpPr>
          <p:nvPr/>
        </p:nvSpPr>
        <p:spPr>
          <a:xfrm>
            <a:off x="4436177" y="1095766"/>
            <a:ext cx="6386691" cy="98457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forward voltage from the line test used for reflection loss calc is below.</a:t>
            </a:r>
          </a:p>
        </p:txBody>
      </p:sp>
    </p:spTree>
    <p:extLst>
      <p:ext uri="{BB962C8B-B14F-4D97-AF65-F5344CB8AC3E}">
        <p14:creationId xmlns:p14="http://schemas.microsoft.com/office/powerpoint/2010/main" val="223843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C9FE788F-E985-F9D2-798E-AE9526FC60AE}"/>
              </a:ext>
            </a:extLst>
          </p:cNvPr>
          <p:cNvPicPr>
            <a:picLocks noChangeAspect="1"/>
          </p:cNvPicPr>
          <p:nvPr/>
        </p:nvPicPr>
        <p:blipFill rotWithShape="1">
          <a:blip r:embed="rId2"/>
          <a:srcRect t="12248" b="11794"/>
          <a:stretch/>
        </p:blipFill>
        <p:spPr>
          <a:xfrm>
            <a:off x="5206652" y="14838"/>
            <a:ext cx="6832280" cy="6828323"/>
          </a:xfrm>
          <a:prstGeom prst="rect">
            <a:avLst/>
          </a:prstGeom>
        </p:spPr>
      </p:pic>
      <p:sp>
        <p:nvSpPr>
          <p:cNvPr id="62" name="Arc 61">
            <a:extLst>
              <a:ext uri="{FF2B5EF4-FFF2-40B4-BE49-F238E27FC236}">
                <a16:creationId xmlns:a16="http://schemas.microsoft.com/office/drawing/2014/main" id="{8825FC47-DDEF-F725-96F6-11DB5174CF59}"/>
              </a:ext>
            </a:extLst>
          </p:cNvPr>
          <p:cNvSpPr/>
          <p:nvPr/>
        </p:nvSpPr>
        <p:spPr>
          <a:xfrm>
            <a:off x="9161806" y="3181550"/>
            <a:ext cx="494097" cy="461211"/>
          </a:xfrm>
          <a:prstGeom prst="arc">
            <a:avLst>
              <a:gd name="adj1" fmla="val 11100241"/>
              <a:gd name="adj2" fmla="val 0"/>
            </a:avLst>
          </a:prstGeom>
          <a:ln w="28575">
            <a:solidFill>
              <a:schemeClr val="accent5">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5E1F7580-42E2-F382-A1C5-D4EDF0E26C0F}"/>
              </a:ext>
            </a:extLst>
          </p:cNvPr>
          <p:cNvCxnSpPr>
            <a:endCxn id="62" idx="2"/>
          </p:cNvCxnSpPr>
          <p:nvPr/>
        </p:nvCxnSpPr>
        <p:spPr>
          <a:xfrm>
            <a:off x="8683752" y="3396515"/>
            <a:ext cx="972151" cy="156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27682BA-71E7-FBE2-2AC1-CD6525E46B1B}"/>
              </a:ext>
            </a:extLst>
          </p:cNvPr>
          <p:cNvCxnSpPr>
            <a:cxnSpLocks/>
          </p:cNvCxnSpPr>
          <p:nvPr/>
        </p:nvCxnSpPr>
        <p:spPr>
          <a:xfrm flipH="1" flipV="1">
            <a:off x="9647881" y="3404335"/>
            <a:ext cx="335282" cy="409275"/>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D13D698-BB1B-1ED3-272E-5AD2DEDF2A65}"/>
              </a:ext>
            </a:extLst>
          </p:cNvPr>
          <p:cNvCxnSpPr>
            <a:cxnSpLocks/>
            <a:stCxn id="67" idx="0"/>
          </p:cNvCxnSpPr>
          <p:nvPr/>
        </p:nvCxnSpPr>
        <p:spPr>
          <a:xfrm flipV="1">
            <a:off x="8988152" y="3412155"/>
            <a:ext cx="181675" cy="40145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D157C2F-3EAB-ABDC-404E-2F33D4E9BA8B}"/>
                  </a:ext>
                </a:extLst>
              </p:cNvPr>
              <p:cNvSpPr/>
              <p:nvPr/>
            </p:nvSpPr>
            <p:spPr>
              <a:xfrm>
                <a:off x="9756166" y="3813610"/>
                <a:ext cx="608799" cy="79248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600" b="1" i="1" dirty="0" smtClean="0">
                            <a:solidFill>
                              <a:schemeClr val="tx1"/>
                            </a:solidFill>
                            <a:latin typeface="Cambria Math" panose="02040503050406030204" pitchFamily="18" charset="0"/>
                          </a:rPr>
                        </m:ctrlPr>
                      </m:sSubPr>
                      <m:e>
                        <m:r>
                          <a:rPr lang="en-US" sz="600" b="1" i="1" dirty="0" smtClean="0">
                            <a:solidFill>
                              <a:schemeClr val="tx1"/>
                            </a:solidFill>
                            <a:latin typeface="Cambria Math" panose="02040503050406030204" pitchFamily="18" charset="0"/>
                          </a:rPr>
                          <m:t>𝑹</m:t>
                        </m:r>
                      </m:e>
                      <m:sub>
                        <m:r>
                          <m:rPr>
                            <m:sty m:val="p"/>
                          </m:rPr>
                          <a:rPr lang="en-US" sz="600" b="1" i="1" dirty="0" smtClean="0">
                            <a:solidFill>
                              <a:schemeClr val="tx1"/>
                            </a:solidFill>
                            <a:latin typeface="Cambria Math" panose="02040503050406030204" pitchFamily="18" charset="0"/>
                          </a:rPr>
                          <m:t>ma</m:t>
                        </m:r>
                        <m:r>
                          <a:rPr lang="en-US" sz="600" b="1" i="1" dirty="0" smtClean="0">
                            <a:solidFill>
                              <a:schemeClr val="tx1"/>
                            </a:solidFill>
                            <a:latin typeface="Cambria Math" panose="02040503050406030204" pitchFamily="18" charset="0"/>
                          </a:rPr>
                          <m:t>𝒙</m:t>
                        </m:r>
                      </m:sub>
                    </m:sSub>
                    <m:r>
                      <a:rPr lang="en-US" sz="600" b="1" i="1" dirty="0" smtClean="0">
                        <a:solidFill>
                          <a:schemeClr val="tx1"/>
                        </a:solidFill>
                        <a:latin typeface="Cambria Math" panose="02040503050406030204" pitchFamily="18" charset="0"/>
                      </a:rPr>
                      <m:t>⁡</m:t>
                    </m:r>
                  </m:oMath>
                </a14:m>
                <a:r>
                  <a:rPr lang="en-US" sz="600" b="1" dirty="0">
                    <a:solidFill>
                      <a:schemeClr val="tx1"/>
                    </a:solidFill>
                  </a:rPr>
                  <a:t>value for the circuit at 10</a:t>
                </a:r>
                <a14:m>
                  <m:oMath xmlns:m="http://schemas.openxmlformats.org/officeDocument/2006/math">
                    <m:r>
                      <a:rPr lang="en-US" sz="600" b="1" i="1" smtClean="0">
                        <a:solidFill>
                          <a:schemeClr val="tx1"/>
                        </a:solidFill>
                        <a:latin typeface="Cambria Math" panose="02040503050406030204" pitchFamily="18" charset="0"/>
                      </a:rPr>
                      <m:t>𝟎</m:t>
                    </m:r>
                    <m:r>
                      <a:rPr lang="en-US" sz="600" b="1" i="0" smtClean="0">
                        <a:solidFill>
                          <a:schemeClr val="tx1"/>
                        </a:solidFill>
                        <a:latin typeface="Cambria Math" panose="02040503050406030204" pitchFamily="18" charset="0"/>
                      </a:rPr>
                      <m:t>𝛀</m:t>
                    </m:r>
                    <m:r>
                      <a:rPr lang="en-US" sz="600" b="1" i="0" smtClean="0">
                        <a:solidFill>
                          <a:schemeClr val="tx1"/>
                        </a:solidFill>
                        <a:latin typeface="Cambria Math" panose="02040503050406030204" pitchFamily="18" charset="0"/>
                      </a:rPr>
                      <m:t>/</m:t>
                    </m:r>
                    <m:r>
                      <a:rPr lang="en-US" sz="600" b="1" i="0" smtClean="0">
                        <a:solidFill>
                          <a:schemeClr val="tx1"/>
                        </a:solidFill>
                        <a:latin typeface="Cambria Math" panose="02040503050406030204" pitchFamily="18" charset="0"/>
                      </a:rPr>
                      <m:t>𝟓𝟎</m:t>
                    </m:r>
                    <m:r>
                      <a:rPr lang="en-US" sz="600" b="1" i="0" smtClean="0">
                        <a:solidFill>
                          <a:schemeClr val="tx1"/>
                        </a:solidFill>
                        <a:latin typeface="Cambria Math" panose="02040503050406030204" pitchFamily="18" charset="0"/>
                      </a:rPr>
                      <m:t>𝛀</m:t>
                    </m:r>
                  </m:oMath>
                </a14:m>
                <a:r>
                  <a:rPr lang="en-US" sz="600" b="1" dirty="0">
                    <a:solidFill>
                      <a:schemeClr val="tx1"/>
                    </a:solidFill>
                  </a:rPr>
                  <a:t> ohms</a:t>
                </a:r>
              </a:p>
            </p:txBody>
          </p:sp>
        </mc:Choice>
        <mc:Fallback xmlns="">
          <p:sp>
            <p:nvSpPr>
              <p:cNvPr id="66" name="Rectangle 65">
                <a:extLst>
                  <a:ext uri="{FF2B5EF4-FFF2-40B4-BE49-F238E27FC236}">
                    <a16:creationId xmlns:a16="http://schemas.microsoft.com/office/drawing/2014/main" id="{AD157C2F-3EAB-ABDC-404E-2F33D4E9BA8B}"/>
                  </a:ext>
                </a:extLst>
              </p:cNvPr>
              <p:cNvSpPr>
                <a:spLocks noRot="1" noChangeAspect="1" noMove="1" noResize="1" noEditPoints="1" noAdjustHandles="1" noChangeArrowheads="1" noChangeShapeType="1" noTextEdit="1"/>
              </p:cNvSpPr>
              <p:nvPr/>
            </p:nvSpPr>
            <p:spPr>
              <a:xfrm>
                <a:off x="9756166" y="3813610"/>
                <a:ext cx="608799" cy="792480"/>
              </a:xfrm>
              <a:prstGeom prst="rect">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E37F3143-6C3B-1FD9-931B-931724CA6F0F}"/>
                  </a:ext>
                </a:extLst>
              </p:cNvPr>
              <p:cNvSpPr/>
              <p:nvPr/>
            </p:nvSpPr>
            <p:spPr>
              <a:xfrm>
                <a:off x="8683752" y="3813610"/>
                <a:ext cx="608799" cy="79248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tx1"/>
                  </a:solidFill>
                </a:endParaRPr>
              </a:p>
              <a:p>
                <a:pPr algn="ctr"/>
                <a:endParaRPr lang="en-US" sz="600" b="1" dirty="0">
                  <a:solidFill>
                    <a:schemeClr val="tx1"/>
                  </a:solidFill>
                </a:endParaRPr>
              </a:p>
              <a:p>
                <a:pPr algn="ctr"/>
                <a:endParaRPr lang="en-US" sz="600" b="1" dirty="0">
                  <a:solidFill>
                    <a:schemeClr val="tx1"/>
                  </a:solidFill>
                </a:endParaRPr>
              </a:p>
              <a:p>
                <a:pPr algn="ctr"/>
                <a:r>
                  <a:rPr lang="en-US" sz="600" b="1" dirty="0">
                    <a:solidFill>
                      <a:schemeClr val="tx1"/>
                    </a:solidFill>
                  </a:rPr>
                  <a:t>Normalized impedance </a:t>
                </a:r>
                <a14:m>
                  <m:oMath xmlns:m="http://schemas.openxmlformats.org/officeDocument/2006/math">
                    <m:sSub>
                      <m:sSubPr>
                        <m:ctrlPr>
                          <a:rPr lang="en-US" sz="600" b="1" i="1" dirty="0" smtClean="0">
                            <a:solidFill>
                              <a:schemeClr val="tx1"/>
                            </a:solidFill>
                            <a:latin typeface="Cambria Math" panose="02040503050406030204" pitchFamily="18" charset="0"/>
                          </a:rPr>
                        </m:ctrlPr>
                      </m:sSubPr>
                      <m:e>
                        <m:r>
                          <a:rPr lang="en-US" sz="600" b="1" i="1" dirty="0" smtClean="0">
                            <a:solidFill>
                              <a:schemeClr val="tx1"/>
                            </a:solidFill>
                            <a:latin typeface="Cambria Math" panose="02040503050406030204" pitchFamily="18" charset="0"/>
                          </a:rPr>
                          <m:t>𝒁</m:t>
                        </m:r>
                      </m:e>
                      <m:sub>
                        <m:r>
                          <a:rPr lang="en-US" sz="600" b="1" i="1" dirty="0" smtClean="0">
                            <a:solidFill>
                              <a:schemeClr val="tx1"/>
                            </a:solidFill>
                            <a:latin typeface="Cambria Math" panose="02040503050406030204" pitchFamily="18" charset="0"/>
                          </a:rPr>
                          <m:t>𝒒</m:t>
                        </m:r>
                      </m:sub>
                    </m:sSub>
                  </m:oMath>
                </a14:m>
                <a:r>
                  <a:rPr lang="en-US" sz="600" b="1" dirty="0">
                    <a:solidFill>
                      <a:schemeClr val="tx1"/>
                    </a:solidFill>
                  </a:rPr>
                  <a:t> of the rings microstrip line at sqrt(2)Zo</a:t>
                </a:r>
              </a:p>
              <a:p>
                <a:pPr algn="ctr"/>
                <a:endParaRPr lang="en-US" dirty="0"/>
              </a:p>
            </p:txBody>
          </p:sp>
        </mc:Choice>
        <mc:Fallback xmlns="">
          <p:sp>
            <p:nvSpPr>
              <p:cNvPr id="67" name="Rectangle 66">
                <a:extLst>
                  <a:ext uri="{FF2B5EF4-FFF2-40B4-BE49-F238E27FC236}">
                    <a16:creationId xmlns:a16="http://schemas.microsoft.com/office/drawing/2014/main" id="{E37F3143-6C3B-1FD9-931B-931724CA6F0F}"/>
                  </a:ext>
                </a:extLst>
              </p:cNvPr>
              <p:cNvSpPr>
                <a:spLocks noRot="1" noChangeAspect="1" noMove="1" noResize="1" noEditPoints="1" noAdjustHandles="1" noChangeArrowheads="1" noChangeShapeType="1" noTextEdit="1"/>
              </p:cNvSpPr>
              <p:nvPr/>
            </p:nvSpPr>
            <p:spPr>
              <a:xfrm>
                <a:off x="8683752" y="3813610"/>
                <a:ext cx="608799" cy="792480"/>
              </a:xfrm>
              <a:prstGeom prst="rect">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A9552EAC-7181-0E64-73E2-4B05BCD4A377}"/>
                  </a:ext>
                </a:extLst>
              </p:cNvPr>
              <p:cNvSpPr/>
              <p:nvPr/>
            </p:nvSpPr>
            <p:spPr>
              <a:xfrm>
                <a:off x="8249011" y="2281588"/>
                <a:ext cx="608799" cy="792480"/>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Matched normalized port line impedance </a:t>
                </a:r>
                <a14:m>
                  <m:oMath xmlns:m="http://schemas.openxmlformats.org/officeDocument/2006/math">
                    <m:sSub>
                      <m:sSubPr>
                        <m:ctrlPr>
                          <a:rPr lang="en-US" sz="600" b="1" i="1" dirty="0" smtClean="0">
                            <a:solidFill>
                              <a:schemeClr val="tx1"/>
                            </a:solidFill>
                            <a:latin typeface="Cambria Math" panose="02040503050406030204" pitchFamily="18" charset="0"/>
                          </a:rPr>
                        </m:ctrlPr>
                      </m:sSubPr>
                      <m:e>
                        <m:r>
                          <a:rPr lang="en-US" sz="600" b="1" i="1" dirty="0" smtClean="0">
                            <a:solidFill>
                              <a:schemeClr val="tx1"/>
                            </a:solidFill>
                            <a:latin typeface="Cambria Math" panose="02040503050406030204" pitchFamily="18" charset="0"/>
                          </a:rPr>
                          <m:t>𝒁</m:t>
                        </m:r>
                      </m:e>
                      <m:sub>
                        <m:r>
                          <a:rPr lang="en-US" sz="600" b="1" i="1" dirty="0" smtClean="0">
                            <a:solidFill>
                              <a:schemeClr val="tx1"/>
                            </a:solidFill>
                            <a:latin typeface="Cambria Math" panose="02040503050406030204" pitchFamily="18" charset="0"/>
                          </a:rPr>
                          <m:t>𝒐</m:t>
                        </m:r>
                      </m:sub>
                    </m:sSub>
                    <m:r>
                      <a:rPr lang="en-US" sz="600" b="1" i="1" dirty="0" smtClean="0">
                        <a:solidFill>
                          <a:schemeClr val="tx1"/>
                        </a:solidFill>
                        <a:latin typeface="Cambria Math" panose="02040503050406030204" pitchFamily="18" charset="0"/>
                      </a:rPr>
                      <m:t> </m:t>
                    </m:r>
                  </m:oMath>
                </a14:m>
                <a:r>
                  <a:rPr lang="en-US" sz="600" b="1" dirty="0">
                    <a:solidFill>
                      <a:schemeClr val="tx1"/>
                    </a:solidFill>
                  </a:rPr>
                  <a:t>at </a:t>
                </a:r>
                <a14:m>
                  <m:oMath xmlns:m="http://schemas.openxmlformats.org/officeDocument/2006/math">
                    <m:r>
                      <a:rPr lang="en-US" sz="600" b="1" i="1" smtClean="0">
                        <a:solidFill>
                          <a:schemeClr val="tx1"/>
                        </a:solidFill>
                        <a:latin typeface="Cambria Math" panose="02040503050406030204" pitchFamily="18" charset="0"/>
                      </a:rPr>
                      <m:t>𝟓𝟎</m:t>
                    </m:r>
                    <m:r>
                      <a:rPr lang="en-US" sz="600" b="1" i="0" smtClean="0">
                        <a:solidFill>
                          <a:schemeClr val="tx1"/>
                        </a:solidFill>
                        <a:latin typeface="Cambria Math" panose="02040503050406030204" pitchFamily="18" charset="0"/>
                      </a:rPr>
                      <m:t>𝛀</m:t>
                    </m:r>
                    <m:r>
                      <a:rPr lang="en-US" sz="600" b="1" i="0" smtClean="0">
                        <a:solidFill>
                          <a:schemeClr val="tx1"/>
                        </a:solidFill>
                        <a:latin typeface="Cambria Math" panose="02040503050406030204" pitchFamily="18" charset="0"/>
                      </a:rPr>
                      <m:t>/</m:t>
                    </m:r>
                    <m:r>
                      <a:rPr lang="en-US" sz="600" b="1" i="0" smtClean="0">
                        <a:solidFill>
                          <a:schemeClr val="tx1"/>
                        </a:solidFill>
                        <a:latin typeface="Cambria Math" panose="02040503050406030204" pitchFamily="18" charset="0"/>
                      </a:rPr>
                      <m:t>𝟓𝟎</m:t>
                    </m:r>
                    <m:r>
                      <a:rPr lang="en-US" sz="600" b="1" i="0" smtClean="0">
                        <a:solidFill>
                          <a:schemeClr val="tx1"/>
                        </a:solidFill>
                        <a:latin typeface="Cambria Math" panose="02040503050406030204" pitchFamily="18" charset="0"/>
                      </a:rPr>
                      <m:t>𝛀</m:t>
                    </m:r>
                  </m:oMath>
                </a14:m>
                <a:r>
                  <a:rPr lang="en-US" sz="600" b="1" dirty="0">
                    <a:solidFill>
                      <a:schemeClr val="tx1"/>
                    </a:solidFill>
                  </a:rPr>
                  <a:t> (normalized line impedance)</a:t>
                </a:r>
              </a:p>
              <a:p>
                <a:pPr algn="ctr"/>
                <a:endParaRPr lang="en-US" sz="600" b="1" dirty="0">
                  <a:solidFill>
                    <a:schemeClr val="tx1"/>
                  </a:solidFill>
                </a:endParaRPr>
              </a:p>
            </p:txBody>
          </p:sp>
        </mc:Choice>
        <mc:Fallback xmlns="">
          <p:sp>
            <p:nvSpPr>
              <p:cNvPr id="68" name="Rectangle 67">
                <a:extLst>
                  <a:ext uri="{FF2B5EF4-FFF2-40B4-BE49-F238E27FC236}">
                    <a16:creationId xmlns:a16="http://schemas.microsoft.com/office/drawing/2014/main" id="{A9552EAC-7181-0E64-73E2-4B05BCD4A377}"/>
                  </a:ext>
                </a:extLst>
              </p:cNvPr>
              <p:cNvSpPr>
                <a:spLocks noRot="1" noChangeAspect="1" noMove="1" noResize="1" noEditPoints="1" noAdjustHandles="1" noChangeArrowheads="1" noChangeShapeType="1" noTextEdit="1"/>
              </p:cNvSpPr>
              <p:nvPr/>
            </p:nvSpPr>
            <p:spPr>
              <a:xfrm>
                <a:off x="8249011" y="2281588"/>
                <a:ext cx="608799" cy="792480"/>
              </a:xfrm>
              <a:prstGeom prst="rect">
                <a:avLst/>
              </a:prstGeom>
              <a:blipFill>
                <a:blip r:embed="rId5"/>
                <a:stretch>
                  <a:fillRect t="-10606" b="-2273"/>
                </a:stretch>
              </a:blipFill>
              <a:ln>
                <a:solidFill>
                  <a:schemeClr val="accent6">
                    <a:lumMod val="75000"/>
                  </a:schemeClr>
                </a:solidFill>
              </a:ln>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D681A615-3EC5-F0D7-18F8-5D1012976932}"/>
              </a:ext>
            </a:extLst>
          </p:cNvPr>
          <p:cNvCxnSpPr>
            <a:cxnSpLocks/>
            <a:stCxn id="68" idx="2"/>
          </p:cNvCxnSpPr>
          <p:nvPr/>
        </p:nvCxnSpPr>
        <p:spPr>
          <a:xfrm>
            <a:off x="8553411" y="3074068"/>
            <a:ext cx="130341" cy="322447"/>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49BB107-39A0-F433-D798-1C58F69DD32C}"/>
              </a:ext>
            </a:extLst>
          </p:cNvPr>
          <p:cNvSpPr/>
          <p:nvPr/>
        </p:nvSpPr>
        <p:spPr>
          <a:xfrm>
            <a:off x="8660892" y="3373655"/>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53B1597-1919-454D-E893-367BF0307C07}"/>
              </a:ext>
            </a:extLst>
          </p:cNvPr>
          <p:cNvSpPr/>
          <p:nvPr/>
        </p:nvSpPr>
        <p:spPr>
          <a:xfrm>
            <a:off x="9636251" y="3389295"/>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EB062A6C-2749-DC9D-CC1B-74D0CEE0EC7F}"/>
              </a:ext>
            </a:extLst>
          </p:cNvPr>
          <p:cNvCxnSpPr>
            <a:cxnSpLocks/>
          </p:cNvCxnSpPr>
          <p:nvPr/>
        </p:nvCxnSpPr>
        <p:spPr>
          <a:xfrm>
            <a:off x="9503503" y="3412154"/>
            <a:ext cx="152400"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99F9155-F76E-8FE5-7C9D-CBC3700B29AA}"/>
              </a:ext>
            </a:extLst>
          </p:cNvPr>
          <p:cNvCxnSpPr>
            <a:cxnSpLocks/>
            <a:stCxn id="62" idx="0"/>
          </p:cNvCxnSpPr>
          <p:nvPr/>
        </p:nvCxnSpPr>
        <p:spPr>
          <a:xfrm flipH="1">
            <a:off x="9158197" y="3390619"/>
            <a:ext cx="4689" cy="10106"/>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24394A-01E0-DCF0-04E1-17FA81352B95}"/>
              </a:ext>
            </a:extLst>
          </p:cNvPr>
          <p:cNvSpPr/>
          <p:nvPr/>
        </p:nvSpPr>
        <p:spPr>
          <a:xfrm>
            <a:off x="9147367" y="1804335"/>
            <a:ext cx="608799" cy="792480"/>
          </a:xfrm>
          <a:prstGeom prst="rect">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Travel to half impedance due to parallel split at ring input</a:t>
            </a:r>
          </a:p>
        </p:txBody>
      </p:sp>
      <p:cxnSp>
        <p:nvCxnSpPr>
          <p:cNvPr id="75" name="Straight Arrow Connector 74">
            <a:extLst>
              <a:ext uri="{FF2B5EF4-FFF2-40B4-BE49-F238E27FC236}">
                <a16:creationId xmlns:a16="http://schemas.microsoft.com/office/drawing/2014/main" id="{C646ECC0-859A-BDC4-37C0-325CCE4FEC10}"/>
              </a:ext>
            </a:extLst>
          </p:cNvPr>
          <p:cNvCxnSpPr>
            <a:cxnSpLocks/>
            <a:stCxn id="74" idx="2"/>
          </p:cNvCxnSpPr>
          <p:nvPr/>
        </p:nvCxnSpPr>
        <p:spPr>
          <a:xfrm flipH="1">
            <a:off x="8956468" y="2596815"/>
            <a:ext cx="495299" cy="77684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773BB32-DE38-FF1A-3DC3-9B8D15E7A2D8}"/>
              </a:ext>
            </a:extLst>
          </p:cNvPr>
          <p:cNvCxnSpPr>
            <a:cxnSpLocks/>
          </p:cNvCxnSpPr>
          <p:nvPr/>
        </p:nvCxnSpPr>
        <p:spPr>
          <a:xfrm flipH="1">
            <a:off x="9157117" y="3273041"/>
            <a:ext cx="61138" cy="12768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B8BC536B-CBD7-D22C-75BD-D315F7C7C954}"/>
                  </a:ext>
                </a:extLst>
              </p:cNvPr>
              <p:cNvSpPr/>
              <p:nvPr/>
            </p:nvSpPr>
            <p:spPr>
              <a:xfrm>
                <a:off x="9808936" y="1711893"/>
                <a:ext cx="608799" cy="792480"/>
              </a:xfrm>
              <a:prstGeom prst="rect">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Travel a quarter wave length to obtain ring line impedance </a:t>
                </a:r>
                <a14:m>
                  <m:oMath xmlns:m="http://schemas.openxmlformats.org/officeDocument/2006/math">
                    <m:sSub>
                      <m:sSubPr>
                        <m:ctrlPr>
                          <a:rPr lang="en-US" sz="600" b="1" i="1" dirty="0" smtClean="0">
                            <a:solidFill>
                              <a:schemeClr val="tx1"/>
                            </a:solidFill>
                            <a:latin typeface="Cambria Math" panose="02040503050406030204" pitchFamily="18" charset="0"/>
                          </a:rPr>
                        </m:ctrlPr>
                      </m:sSubPr>
                      <m:e>
                        <m:r>
                          <a:rPr lang="en-US" sz="600" b="1" i="1" dirty="0" smtClean="0">
                            <a:solidFill>
                              <a:schemeClr val="tx1"/>
                            </a:solidFill>
                            <a:latin typeface="Cambria Math" panose="02040503050406030204" pitchFamily="18" charset="0"/>
                          </a:rPr>
                          <m:t>𝒁</m:t>
                        </m:r>
                      </m:e>
                      <m:sub>
                        <m:r>
                          <a:rPr lang="en-US" sz="600" b="1" i="1" dirty="0" smtClean="0">
                            <a:solidFill>
                              <a:schemeClr val="tx1"/>
                            </a:solidFill>
                            <a:latin typeface="Cambria Math" panose="02040503050406030204" pitchFamily="18" charset="0"/>
                          </a:rPr>
                          <m:t>𝒒</m:t>
                        </m:r>
                      </m:sub>
                    </m:sSub>
                  </m:oMath>
                </a14:m>
                <a:endParaRPr lang="en-US" sz="600" b="1" dirty="0">
                  <a:solidFill>
                    <a:schemeClr val="tx1"/>
                  </a:solidFill>
                </a:endParaRPr>
              </a:p>
            </p:txBody>
          </p:sp>
        </mc:Choice>
        <mc:Fallback xmlns="">
          <p:sp>
            <p:nvSpPr>
              <p:cNvPr id="77" name="Rectangle 76">
                <a:extLst>
                  <a:ext uri="{FF2B5EF4-FFF2-40B4-BE49-F238E27FC236}">
                    <a16:creationId xmlns:a16="http://schemas.microsoft.com/office/drawing/2014/main" id="{B8BC536B-CBD7-D22C-75BD-D315F7C7C954}"/>
                  </a:ext>
                </a:extLst>
              </p:cNvPr>
              <p:cNvSpPr>
                <a:spLocks noRot="1" noChangeAspect="1" noMove="1" noResize="1" noEditPoints="1" noAdjustHandles="1" noChangeArrowheads="1" noChangeShapeType="1" noTextEdit="1"/>
              </p:cNvSpPr>
              <p:nvPr/>
            </p:nvSpPr>
            <p:spPr>
              <a:xfrm>
                <a:off x="9808936" y="1711893"/>
                <a:ext cx="608799" cy="792480"/>
              </a:xfrm>
              <a:prstGeom prst="rect">
                <a:avLst/>
              </a:prstGeom>
              <a:blipFill>
                <a:blip r:embed="rId6"/>
                <a:stretch>
                  <a:fillRect/>
                </a:stretch>
              </a:blipFill>
              <a:ln>
                <a:solidFill>
                  <a:schemeClr val="accent1">
                    <a:lumMod val="75000"/>
                  </a:schemeClr>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0234F10A-9967-16A0-9420-0A9F337531F8}"/>
              </a:ext>
            </a:extLst>
          </p:cNvPr>
          <p:cNvCxnSpPr>
            <a:cxnSpLocks/>
            <a:stCxn id="77" idx="2"/>
          </p:cNvCxnSpPr>
          <p:nvPr/>
        </p:nvCxnSpPr>
        <p:spPr>
          <a:xfrm flipH="1">
            <a:off x="9618037" y="2504373"/>
            <a:ext cx="495299" cy="77684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41E2BDB0-D357-E0D8-8110-F673228B9CE2}"/>
                  </a:ext>
                </a:extLst>
              </p:cNvPr>
              <p:cNvSpPr/>
              <p:nvPr/>
            </p:nvSpPr>
            <p:spPr>
              <a:xfrm>
                <a:off x="5834936" y="2335051"/>
                <a:ext cx="2280827" cy="16835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2</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𝑍</m:t>
                          </m:r>
                        </m:e>
                        <m:sub>
                          <m:r>
                            <a:rPr lang="en-US" sz="1800" i="1" dirty="0" smtClean="0">
                              <a:latin typeface="Cambria Math" panose="02040503050406030204" pitchFamily="18" charset="0"/>
                            </a:rPr>
                            <m:t>𝑜</m:t>
                          </m:r>
                        </m:sub>
                      </m:sSub>
                    </m:oMath>
                  </m:oMathPara>
                </a14:m>
                <a:endParaRPr lang="en-US"/>
              </a:p>
            </p:txBody>
          </p:sp>
        </mc:Choice>
        <mc:Fallback xmlns="">
          <p:sp>
            <p:nvSpPr>
              <p:cNvPr id="79" name="Rectangle 78">
                <a:extLst>
                  <a:ext uri="{FF2B5EF4-FFF2-40B4-BE49-F238E27FC236}">
                    <a16:creationId xmlns:a16="http://schemas.microsoft.com/office/drawing/2014/main" id="{41E2BDB0-D357-E0D8-8110-F673228B9CE2}"/>
                  </a:ext>
                </a:extLst>
              </p:cNvPr>
              <p:cNvSpPr>
                <a:spLocks noRot="1" noChangeAspect="1" noMove="1" noResize="1" noEditPoints="1" noAdjustHandles="1" noChangeArrowheads="1" noChangeShapeType="1" noTextEdit="1"/>
              </p:cNvSpPr>
              <p:nvPr/>
            </p:nvSpPr>
            <p:spPr>
              <a:xfrm>
                <a:off x="5834936" y="2335051"/>
                <a:ext cx="2280827" cy="1683555"/>
              </a:xfrm>
              <a:prstGeom prst="rect">
                <a:avLst/>
              </a:prstGeom>
              <a:blipFill>
                <a:blip r:embed="rId7"/>
                <a:stretch>
                  <a:fillRect/>
                </a:stretch>
              </a:blipFill>
            </p:spPr>
            <p:txBody>
              <a:bodyPr/>
              <a:lstStyle/>
              <a:p>
                <a:r>
                  <a:rPr lang="en-US">
                    <a:noFill/>
                  </a:rPr>
                  <a:t> </a:t>
                </a:r>
              </a:p>
            </p:txBody>
          </p:sp>
        </mc:Fallback>
      </mc:AlternateContent>
      <p:sp>
        <p:nvSpPr>
          <p:cNvPr id="80" name="Rectangle 79">
            <a:extLst>
              <a:ext uri="{FF2B5EF4-FFF2-40B4-BE49-F238E27FC236}">
                <a16:creationId xmlns:a16="http://schemas.microsoft.com/office/drawing/2014/main" id="{9533E4B6-C5BB-B4EB-C75B-75AF12B1E8BF}"/>
              </a:ext>
            </a:extLst>
          </p:cNvPr>
          <p:cNvSpPr/>
          <p:nvPr/>
        </p:nvSpPr>
        <p:spPr>
          <a:xfrm>
            <a:off x="6116472" y="2966478"/>
            <a:ext cx="914400" cy="497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6A5EF2-B99E-A780-254A-D803F5DF44EC}"/>
              </a:ext>
            </a:extLst>
          </p:cNvPr>
          <p:cNvSpPr/>
          <p:nvPr/>
        </p:nvSpPr>
        <p:spPr>
          <a:xfrm>
            <a:off x="6116472" y="3169675"/>
            <a:ext cx="914400" cy="497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66F8477-BC51-9658-9312-F79730EF4069}"/>
              </a:ext>
            </a:extLst>
          </p:cNvPr>
          <p:cNvCxnSpPr>
            <a:stCxn id="80" idx="3"/>
          </p:cNvCxnSpPr>
          <p:nvPr/>
        </p:nvCxnSpPr>
        <p:spPr>
          <a:xfrm flipV="1">
            <a:off x="7030872" y="2991359"/>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D282948-186E-DCEB-BC1D-F72A7E4C1976}"/>
              </a:ext>
            </a:extLst>
          </p:cNvPr>
          <p:cNvCxnSpPr/>
          <p:nvPr/>
        </p:nvCxnSpPr>
        <p:spPr>
          <a:xfrm flipV="1">
            <a:off x="7039714" y="3194555"/>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EBC40F6-C15F-9459-9EBC-F52951CC722C}"/>
              </a:ext>
            </a:extLst>
          </p:cNvPr>
          <p:cNvCxnSpPr/>
          <p:nvPr/>
        </p:nvCxnSpPr>
        <p:spPr>
          <a:xfrm flipV="1">
            <a:off x="5910092" y="3190384"/>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D0F334-2A19-2EC2-C41C-019B47DF9E40}"/>
              </a:ext>
            </a:extLst>
          </p:cNvPr>
          <p:cNvCxnSpPr/>
          <p:nvPr/>
        </p:nvCxnSpPr>
        <p:spPr>
          <a:xfrm flipV="1">
            <a:off x="5897649" y="2991358"/>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A1A1FC-810E-E11F-BEBF-95C498226FC9}"/>
              </a:ext>
            </a:extLst>
          </p:cNvPr>
          <p:cNvSpPr/>
          <p:nvPr/>
        </p:nvSpPr>
        <p:spPr>
          <a:xfrm>
            <a:off x="7219335" y="3034434"/>
            <a:ext cx="60719" cy="11721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DC8FD8D-F8BA-4C50-1548-7A5DD795FD0A}"/>
              </a:ext>
            </a:extLst>
          </p:cNvPr>
          <p:cNvCxnSpPr>
            <a:cxnSpLocks/>
            <a:endCxn id="86" idx="2"/>
          </p:cNvCxnSpPr>
          <p:nvPr/>
        </p:nvCxnSpPr>
        <p:spPr>
          <a:xfrm flipV="1">
            <a:off x="7249695" y="3151650"/>
            <a:ext cx="0" cy="38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8EC05ED-6978-7C25-4887-A6312DD21FCA}"/>
              </a:ext>
            </a:extLst>
          </p:cNvPr>
          <p:cNvCxnSpPr>
            <a:cxnSpLocks/>
          </p:cNvCxnSpPr>
          <p:nvPr/>
        </p:nvCxnSpPr>
        <p:spPr>
          <a:xfrm flipV="1">
            <a:off x="7240853" y="2991358"/>
            <a:ext cx="0" cy="38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0845289-F564-0187-CD3B-0BACA32A4156}"/>
              </a:ext>
            </a:extLst>
          </p:cNvPr>
          <p:cNvSpPr/>
          <p:nvPr/>
        </p:nvSpPr>
        <p:spPr>
          <a:xfrm>
            <a:off x="6413362" y="3389801"/>
            <a:ext cx="914400" cy="497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6C15952-2B51-67E8-A309-45B62311E0CB}"/>
              </a:ext>
            </a:extLst>
          </p:cNvPr>
          <p:cNvSpPr/>
          <p:nvPr/>
        </p:nvSpPr>
        <p:spPr>
          <a:xfrm>
            <a:off x="6413362" y="3592998"/>
            <a:ext cx="914400" cy="497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3CC02757-64CD-FFFE-E713-379167804C23}"/>
              </a:ext>
            </a:extLst>
          </p:cNvPr>
          <p:cNvCxnSpPr>
            <a:stCxn id="89" idx="3"/>
          </p:cNvCxnSpPr>
          <p:nvPr/>
        </p:nvCxnSpPr>
        <p:spPr>
          <a:xfrm flipV="1">
            <a:off x="7327762" y="3414682"/>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F6B81A-1CF6-E563-A6B1-C304285A4C58}"/>
              </a:ext>
            </a:extLst>
          </p:cNvPr>
          <p:cNvCxnSpPr/>
          <p:nvPr/>
        </p:nvCxnSpPr>
        <p:spPr>
          <a:xfrm flipV="1">
            <a:off x="7336604" y="3617878"/>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4671EAD-B141-B710-0D31-F94E702D069C}"/>
              </a:ext>
            </a:extLst>
          </p:cNvPr>
          <p:cNvCxnSpPr/>
          <p:nvPr/>
        </p:nvCxnSpPr>
        <p:spPr>
          <a:xfrm flipV="1">
            <a:off x="6206982" y="3613707"/>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755553-DCE9-6D21-9FA8-98381044F7AF}"/>
              </a:ext>
            </a:extLst>
          </p:cNvPr>
          <p:cNvCxnSpPr/>
          <p:nvPr/>
        </p:nvCxnSpPr>
        <p:spPr>
          <a:xfrm flipV="1">
            <a:off x="6194539" y="3414681"/>
            <a:ext cx="2099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E260493-2AB6-543F-ABE0-8D5E7AF015C9}"/>
              </a:ext>
            </a:extLst>
          </p:cNvPr>
          <p:cNvSpPr/>
          <p:nvPr/>
        </p:nvSpPr>
        <p:spPr>
          <a:xfrm>
            <a:off x="7516225" y="3457757"/>
            <a:ext cx="60719" cy="11721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8CC34DD2-E3E3-821C-B0BE-269BC8C39B3B}"/>
              </a:ext>
            </a:extLst>
          </p:cNvPr>
          <p:cNvCxnSpPr>
            <a:cxnSpLocks/>
            <a:endCxn id="95" idx="2"/>
          </p:cNvCxnSpPr>
          <p:nvPr/>
        </p:nvCxnSpPr>
        <p:spPr>
          <a:xfrm flipV="1">
            <a:off x="7546585" y="3574973"/>
            <a:ext cx="0" cy="38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BA35073-CFDF-E117-4F4D-BF46DE40AA2C}"/>
              </a:ext>
            </a:extLst>
          </p:cNvPr>
          <p:cNvCxnSpPr>
            <a:cxnSpLocks/>
          </p:cNvCxnSpPr>
          <p:nvPr/>
        </p:nvCxnSpPr>
        <p:spPr>
          <a:xfrm flipV="1">
            <a:off x="7537743" y="3414681"/>
            <a:ext cx="0" cy="38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4E5AC8E-48FC-7E4B-2EFE-67415788020B}"/>
              </a:ext>
            </a:extLst>
          </p:cNvPr>
          <p:cNvCxnSpPr>
            <a:cxnSpLocks/>
          </p:cNvCxnSpPr>
          <p:nvPr/>
        </p:nvCxnSpPr>
        <p:spPr>
          <a:xfrm>
            <a:off x="7242251" y="2998216"/>
            <a:ext cx="295492" cy="41438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B4B0DB0D-849D-E94D-A62D-D0AC76C9FDFA}"/>
              </a:ext>
            </a:extLst>
          </p:cNvPr>
          <p:cNvCxnSpPr>
            <a:cxnSpLocks/>
          </p:cNvCxnSpPr>
          <p:nvPr/>
        </p:nvCxnSpPr>
        <p:spPr>
          <a:xfrm>
            <a:off x="7250264" y="3194555"/>
            <a:ext cx="295492" cy="41438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15E8936-5563-FD98-ED0D-0715B74E06A0}"/>
                  </a:ext>
                </a:extLst>
              </p:cNvPr>
              <p:cNvSpPr txBox="1"/>
              <p:nvPr/>
            </p:nvSpPr>
            <p:spPr>
              <a:xfrm>
                <a:off x="5921270" y="2644437"/>
                <a:ext cx="1088951"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𝑅</m:t>
                          </m:r>
                        </m:e>
                        <m:sub>
                          <m:r>
                            <a:rPr lang="en-US" sz="800" i="1" dirty="0" smtClean="0">
                              <a:latin typeface="Cambria Math" panose="02040503050406030204" pitchFamily="18" charset="0"/>
                            </a:rPr>
                            <m:t>𝐿</m:t>
                          </m:r>
                        </m:sub>
                      </m:sSub>
                      <m:r>
                        <a:rPr lang="en-US" sz="800" i="1" dirty="0" smtClean="0">
                          <a:latin typeface="Cambria Math" panose="02040503050406030204" pitchFamily="18" charset="0"/>
                        </a:rPr>
                        <m:t>=</m:t>
                      </m:r>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i="1" dirty="0" smtClean="0">
                              <a:latin typeface="Cambria Math" panose="02040503050406030204" pitchFamily="18" charset="0"/>
                            </a:rPr>
                            <m:t>𝑜</m:t>
                          </m:r>
                        </m:sub>
                      </m:sSub>
                      <m:r>
                        <a:rPr lang="en-US" sz="800" i="1" dirty="0" smtClean="0">
                          <a:latin typeface="Cambria Math" panose="02040503050406030204" pitchFamily="18" charset="0"/>
                        </a:rPr>
                        <m:t>=2</m:t>
                      </m:r>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i="1" dirty="0" smtClean="0">
                              <a:latin typeface="Cambria Math" panose="02040503050406030204" pitchFamily="18" charset="0"/>
                            </a:rPr>
                            <m:t>𝑜</m:t>
                          </m:r>
                        </m:sub>
                      </m:sSub>
                      <m:r>
                        <a:rPr lang="en-US" sz="800" i="1" dirty="0" smtClean="0">
                          <a:latin typeface="Cambria Math" panose="02040503050406030204" pitchFamily="18" charset="0"/>
                        </a:rPr>
                        <m:t>||2</m:t>
                      </m:r>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i="1" dirty="0" smtClean="0">
                              <a:latin typeface="Cambria Math" panose="02040503050406030204" pitchFamily="18" charset="0"/>
                            </a:rPr>
                            <m:t>𝑜</m:t>
                          </m:r>
                        </m:sub>
                      </m:sSub>
                    </m:oMath>
                  </m:oMathPara>
                </a14:m>
                <a:endParaRPr lang="en-US" sz="800" dirty="0"/>
              </a:p>
            </p:txBody>
          </p:sp>
        </mc:Choice>
        <mc:Fallback xmlns="">
          <p:sp>
            <p:nvSpPr>
              <p:cNvPr id="100" name="TextBox 99">
                <a:extLst>
                  <a:ext uri="{FF2B5EF4-FFF2-40B4-BE49-F238E27FC236}">
                    <a16:creationId xmlns:a16="http://schemas.microsoft.com/office/drawing/2014/main" id="{115E8936-5563-FD98-ED0D-0715B74E06A0}"/>
                  </a:ext>
                </a:extLst>
              </p:cNvPr>
              <p:cNvSpPr txBox="1">
                <a:spLocks noRot="1" noChangeAspect="1" noMove="1" noResize="1" noEditPoints="1" noAdjustHandles="1" noChangeArrowheads="1" noChangeShapeType="1" noTextEdit="1"/>
              </p:cNvSpPr>
              <p:nvPr/>
            </p:nvSpPr>
            <p:spPr>
              <a:xfrm>
                <a:off x="5921270" y="2644437"/>
                <a:ext cx="1088951" cy="215444"/>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1907A092-997E-39B2-BFD0-5A68BA187656}"/>
                  </a:ext>
                </a:extLst>
              </p:cNvPr>
              <p:cNvSpPr txBox="1"/>
              <p:nvPr/>
            </p:nvSpPr>
            <p:spPr>
              <a:xfrm>
                <a:off x="7223185" y="2574224"/>
                <a:ext cx="286990"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2</m:t>
                      </m:r>
                      <m:sSub>
                        <m:sSubPr>
                          <m:ctrlPr>
                            <a:rPr lang="en-US" sz="1000" i="1" dirty="0" smtClean="0">
                              <a:latin typeface="Cambria Math" panose="02040503050406030204" pitchFamily="18" charset="0"/>
                            </a:rPr>
                          </m:ctrlPr>
                        </m:sSubPr>
                        <m:e>
                          <m:r>
                            <a:rPr lang="en-US" sz="1000" i="1" dirty="0" smtClean="0">
                              <a:latin typeface="Cambria Math" panose="02040503050406030204" pitchFamily="18" charset="0"/>
                            </a:rPr>
                            <m:t>𝑍</m:t>
                          </m:r>
                        </m:e>
                        <m:sub>
                          <m:r>
                            <a:rPr lang="en-US" sz="1000" i="1" dirty="0" smtClean="0">
                              <a:latin typeface="Cambria Math" panose="02040503050406030204" pitchFamily="18" charset="0"/>
                            </a:rPr>
                            <m:t>𝑜</m:t>
                          </m:r>
                        </m:sub>
                      </m:sSub>
                    </m:oMath>
                  </m:oMathPara>
                </a14:m>
                <a:endParaRPr lang="en-US" sz="1000" dirty="0"/>
              </a:p>
            </p:txBody>
          </p:sp>
        </mc:Choice>
        <mc:Fallback xmlns="">
          <p:sp>
            <p:nvSpPr>
              <p:cNvPr id="101" name="TextBox 100">
                <a:extLst>
                  <a:ext uri="{FF2B5EF4-FFF2-40B4-BE49-F238E27FC236}">
                    <a16:creationId xmlns:a16="http://schemas.microsoft.com/office/drawing/2014/main" id="{1907A092-997E-39B2-BFD0-5A68BA187656}"/>
                  </a:ext>
                </a:extLst>
              </p:cNvPr>
              <p:cNvSpPr txBox="1">
                <a:spLocks noRot="1" noChangeAspect="1" noMove="1" noResize="1" noEditPoints="1" noAdjustHandles="1" noChangeArrowheads="1" noChangeShapeType="1" noTextEdit="1"/>
              </p:cNvSpPr>
              <p:nvPr/>
            </p:nvSpPr>
            <p:spPr>
              <a:xfrm>
                <a:off x="7223185" y="2574224"/>
                <a:ext cx="286990" cy="246221"/>
              </a:xfrm>
              <a:prstGeom prst="rect">
                <a:avLst/>
              </a:prstGeom>
              <a:blipFill>
                <a:blip r:embed="rId9"/>
                <a:stretch>
                  <a:fillRect r="-8511"/>
                </a:stretch>
              </a:blipFill>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28317706-9EB6-1FD2-9288-CB1F5038B184}"/>
              </a:ext>
            </a:extLst>
          </p:cNvPr>
          <p:cNvCxnSpPr>
            <a:cxnSpLocks/>
            <a:stCxn id="101" idx="2"/>
          </p:cNvCxnSpPr>
          <p:nvPr/>
        </p:nvCxnSpPr>
        <p:spPr>
          <a:xfrm flipH="1">
            <a:off x="7293103" y="2820445"/>
            <a:ext cx="73577" cy="199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9864DE81-9C44-092C-61EA-732ECEC4BC1C}"/>
              </a:ext>
            </a:extLst>
          </p:cNvPr>
          <p:cNvCxnSpPr>
            <a:cxnSpLocks/>
            <a:stCxn id="101" idx="2"/>
          </p:cNvCxnSpPr>
          <p:nvPr/>
        </p:nvCxnSpPr>
        <p:spPr>
          <a:xfrm>
            <a:off x="7366680" y="2820445"/>
            <a:ext cx="126092" cy="654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FE65F193-1EF5-83BC-A8AB-F15F59979B3C}"/>
              </a:ext>
            </a:extLst>
          </p:cNvPr>
          <p:cNvCxnSpPr>
            <a:cxnSpLocks/>
            <a:endCxn id="109" idx="2"/>
          </p:cNvCxnSpPr>
          <p:nvPr/>
        </p:nvCxnSpPr>
        <p:spPr>
          <a:xfrm flipV="1">
            <a:off x="7377947" y="3366684"/>
            <a:ext cx="627151" cy="1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31AD8FB-0164-EF6B-A43C-1B77A48AC2DE}"/>
              </a:ext>
            </a:extLst>
          </p:cNvPr>
          <p:cNvCxnSpPr>
            <a:cxnSpLocks/>
            <a:endCxn id="109" idx="0"/>
          </p:cNvCxnSpPr>
          <p:nvPr/>
        </p:nvCxnSpPr>
        <p:spPr>
          <a:xfrm flipV="1">
            <a:off x="7365812" y="3151240"/>
            <a:ext cx="639286" cy="305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20C0AFE-69D8-E170-38F0-0FE9086E7F53}"/>
                  </a:ext>
                </a:extLst>
              </p:cNvPr>
              <p:cNvSpPr txBox="1"/>
              <p:nvPr/>
            </p:nvSpPr>
            <p:spPr>
              <a:xfrm>
                <a:off x="6429740" y="2970130"/>
                <a:ext cx="286990" cy="225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b="0" i="1" dirty="0" smtClean="0">
                              <a:latin typeface="Cambria Math" panose="02040503050406030204" pitchFamily="18" charset="0"/>
                            </a:rPr>
                            <m:t>𝑞</m:t>
                          </m:r>
                        </m:sub>
                      </m:sSub>
                    </m:oMath>
                  </m:oMathPara>
                </a14:m>
                <a:endParaRPr lang="en-US" sz="800" dirty="0"/>
              </a:p>
            </p:txBody>
          </p:sp>
        </mc:Choice>
        <mc:Fallback xmlns="">
          <p:sp>
            <p:nvSpPr>
              <p:cNvPr id="106" name="TextBox 105">
                <a:extLst>
                  <a:ext uri="{FF2B5EF4-FFF2-40B4-BE49-F238E27FC236}">
                    <a16:creationId xmlns:a16="http://schemas.microsoft.com/office/drawing/2014/main" id="{E20C0AFE-69D8-E170-38F0-0FE9086E7F53}"/>
                  </a:ext>
                </a:extLst>
              </p:cNvPr>
              <p:cNvSpPr txBox="1">
                <a:spLocks noRot="1" noChangeAspect="1" noMove="1" noResize="1" noEditPoints="1" noAdjustHandles="1" noChangeArrowheads="1" noChangeShapeType="1" noTextEdit="1"/>
              </p:cNvSpPr>
              <p:nvPr/>
            </p:nvSpPr>
            <p:spPr>
              <a:xfrm>
                <a:off x="6429740" y="2970130"/>
                <a:ext cx="286990" cy="225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1622B9A-4C20-2D1A-1D1D-F1E8E857E32C}"/>
                  </a:ext>
                </a:extLst>
              </p:cNvPr>
              <p:cNvSpPr txBox="1"/>
              <p:nvPr/>
            </p:nvSpPr>
            <p:spPr>
              <a:xfrm>
                <a:off x="6733099" y="3391118"/>
                <a:ext cx="286990" cy="225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b="0" i="1" dirty="0" smtClean="0">
                              <a:latin typeface="Cambria Math" panose="02040503050406030204" pitchFamily="18" charset="0"/>
                            </a:rPr>
                            <m:t>𝑞</m:t>
                          </m:r>
                        </m:sub>
                      </m:sSub>
                    </m:oMath>
                  </m:oMathPara>
                </a14:m>
                <a:endParaRPr lang="en-US" sz="800" dirty="0"/>
              </a:p>
            </p:txBody>
          </p:sp>
        </mc:Choice>
        <mc:Fallback xmlns="">
          <p:sp>
            <p:nvSpPr>
              <p:cNvPr id="107" name="TextBox 106">
                <a:extLst>
                  <a:ext uri="{FF2B5EF4-FFF2-40B4-BE49-F238E27FC236}">
                    <a16:creationId xmlns:a16="http://schemas.microsoft.com/office/drawing/2014/main" id="{81622B9A-4C20-2D1A-1D1D-F1E8E857E32C}"/>
                  </a:ext>
                </a:extLst>
              </p:cNvPr>
              <p:cNvSpPr txBox="1">
                <a:spLocks noRot="1" noChangeAspect="1" noMove="1" noResize="1" noEditPoints="1" noAdjustHandles="1" noChangeArrowheads="1" noChangeShapeType="1" noTextEdit="1"/>
              </p:cNvSpPr>
              <p:nvPr/>
            </p:nvSpPr>
            <p:spPr>
              <a:xfrm>
                <a:off x="6733099" y="3391118"/>
                <a:ext cx="286990" cy="225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C92C76B-3479-3C29-8BB1-CC7FD87D13E7}"/>
                  </a:ext>
                </a:extLst>
              </p:cNvPr>
              <p:cNvSpPr txBox="1"/>
              <p:nvPr/>
            </p:nvSpPr>
            <p:spPr>
              <a:xfrm>
                <a:off x="7613292" y="3164747"/>
                <a:ext cx="28699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b="0" i="1" dirty="0" smtClean="0">
                              <a:latin typeface="Cambria Math" panose="02040503050406030204" pitchFamily="18" charset="0"/>
                            </a:rPr>
                            <m:t>𝑜</m:t>
                          </m:r>
                        </m:sub>
                      </m:sSub>
                    </m:oMath>
                  </m:oMathPara>
                </a14:m>
                <a:endParaRPr lang="en-US" sz="800" dirty="0"/>
              </a:p>
            </p:txBody>
          </p:sp>
        </mc:Choice>
        <mc:Fallback xmlns="">
          <p:sp>
            <p:nvSpPr>
              <p:cNvPr id="108" name="TextBox 107">
                <a:extLst>
                  <a:ext uri="{FF2B5EF4-FFF2-40B4-BE49-F238E27FC236}">
                    <a16:creationId xmlns:a16="http://schemas.microsoft.com/office/drawing/2014/main" id="{5C92C76B-3479-3C29-8BB1-CC7FD87D13E7}"/>
                  </a:ext>
                </a:extLst>
              </p:cNvPr>
              <p:cNvSpPr txBox="1">
                <a:spLocks noRot="1" noChangeAspect="1" noMove="1" noResize="1" noEditPoints="1" noAdjustHandles="1" noChangeArrowheads="1" noChangeShapeType="1" noTextEdit="1"/>
              </p:cNvSpPr>
              <p:nvPr/>
            </p:nvSpPr>
            <p:spPr>
              <a:xfrm>
                <a:off x="7613292" y="3164747"/>
                <a:ext cx="286990" cy="215444"/>
              </a:xfrm>
              <a:prstGeom prst="rect">
                <a:avLst/>
              </a:prstGeom>
              <a:blipFill>
                <a:blip r:embed="rId11"/>
                <a:stretch>
                  <a:fillRect/>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EC1A76A2-1D49-117E-A061-9C88CE642118}"/>
              </a:ext>
            </a:extLst>
          </p:cNvPr>
          <p:cNvSpPr txBox="1"/>
          <p:nvPr/>
        </p:nvSpPr>
        <p:spPr>
          <a:xfrm>
            <a:off x="7774220" y="3151240"/>
            <a:ext cx="461755" cy="215444"/>
          </a:xfrm>
          <a:prstGeom prst="rect">
            <a:avLst/>
          </a:prstGeom>
          <a:noFill/>
        </p:spPr>
        <p:txBody>
          <a:bodyPr wrap="square">
            <a:spAutoFit/>
          </a:bodyPr>
          <a:lstStyle/>
          <a:p>
            <a:r>
              <a:rPr lang="en-US" sz="800" dirty="0"/>
              <a:t>port</a:t>
            </a:r>
          </a:p>
        </p:txBody>
      </p:sp>
      <p:sp>
        <p:nvSpPr>
          <p:cNvPr id="110" name="TextBox 109">
            <a:extLst>
              <a:ext uri="{FF2B5EF4-FFF2-40B4-BE49-F238E27FC236}">
                <a16:creationId xmlns:a16="http://schemas.microsoft.com/office/drawing/2014/main" id="{EE6FE96A-2D48-F867-28B7-2401F0D0378B}"/>
              </a:ext>
            </a:extLst>
          </p:cNvPr>
          <p:cNvSpPr txBox="1"/>
          <p:nvPr/>
        </p:nvSpPr>
        <p:spPr>
          <a:xfrm>
            <a:off x="6911049" y="3400347"/>
            <a:ext cx="461755" cy="215444"/>
          </a:xfrm>
          <a:prstGeom prst="rect">
            <a:avLst/>
          </a:prstGeom>
          <a:noFill/>
        </p:spPr>
        <p:txBody>
          <a:bodyPr wrap="square">
            <a:spAutoFit/>
          </a:bodyPr>
          <a:lstStyle/>
          <a:p>
            <a:r>
              <a:rPr lang="en-US" sz="800" dirty="0"/>
              <a:t>ring</a:t>
            </a:r>
          </a:p>
        </p:txBody>
      </p:sp>
      <p:sp>
        <p:nvSpPr>
          <p:cNvPr id="111" name="TextBox 110">
            <a:extLst>
              <a:ext uri="{FF2B5EF4-FFF2-40B4-BE49-F238E27FC236}">
                <a16:creationId xmlns:a16="http://schemas.microsoft.com/office/drawing/2014/main" id="{5DBC3227-61F3-700E-A743-24B9A0A86C73}"/>
              </a:ext>
            </a:extLst>
          </p:cNvPr>
          <p:cNvSpPr txBox="1"/>
          <p:nvPr/>
        </p:nvSpPr>
        <p:spPr>
          <a:xfrm>
            <a:off x="6631753" y="2986159"/>
            <a:ext cx="461755" cy="215444"/>
          </a:xfrm>
          <a:prstGeom prst="rect">
            <a:avLst/>
          </a:prstGeom>
          <a:noFill/>
        </p:spPr>
        <p:txBody>
          <a:bodyPr wrap="square">
            <a:spAutoFit/>
          </a:bodyPr>
          <a:lstStyle/>
          <a:p>
            <a:r>
              <a:rPr lang="en-US" sz="800" dirty="0"/>
              <a:t>ring</a:t>
            </a:r>
          </a:p>
        </p:txBody>
      </p:sp>
      <p:sp>
        <p:nvSpPr>
          <p:cNvPr id="112" name="Oval 111">
            <a:extLst>
              <a:ext uri="{FF2B5EF4-FFF2-40B4-BE49-F238E27FC236}">
                <a16:creationId xmlns:a16="http://schemas.microsoft.com/office/drawing/2014/main" id="{C1684A85-00EE-1630-DAAF-AB29829E9E4A}"/>
              </a:ext>
            </a:extLst>
          </p:cNvPr>
          <p:cNvSpPr/>
          <p:nvPr/>
        </p:nvSpPr>
        <p:spPr>
          <a:xfrm>
            <a:off x="7337312" y="3162446"/>
            <a:ext cx="45719" cy="45719"/>
          </a:xfrm>
          <a:prstGeom prst="ellipse">
            <a:avLst/>
          </a:prstGeom>
          <a:solidFill>
            <a:schemeClr val="tx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87AAFE0-30BE-BDCD-B10A-BBC47878BF82}"/>
              </a:ext>
            </a:extLst>
          </p:cNvPr>
          <p:cNvSpPr/>
          <p:nvPr/>
        </p:nvSpPr>
        <p:spPr>
          <a:xfrm>
            <a:off x="7351061" y="3353534"/>
            <a:ext cx="45719" cy="45719"/>
          </a:xfrm>
          <a:prstGeom prst="ellipse">
            <a:avLst/>
          </a:prstGeom>
          <a:solidFill>
            <a:schemeClr val="tx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90E3228F-22AF-E437-AB5F-2AA898B94224}"/>
                  </a:ext>
                </a:extLst>
              </p:cNvPr>
              <p:cNvSpPr txBox="1"/>
              <p:nvPr/>
            </p:nvSpPr>
            <p:spPr>
              <a:xfrm>
                <a:off x="5841738" y="3741140"/>
                <a:ext cx="286990"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800" i="1" dirty="0" smtClean="0">
                              <a:latin typeface="Cambria Math" panose="02040503050406030204" pitchFamily="18" charset="0"/>
                            </a:rPr>
                          </m:ctrlPr>
                        </m:sSubPr>
                        <m:e>
                          <m:r>
                            <a:rPr lang="en-US" sz="800" i="1" dirty="0" smtClean="0">
                              <a:latin typeface="Cambria Math" panose="02040503050406030204" pitchFamily="18" charset="0"/>
                            </a:rPr>
                            <m:t>𝑍</m:t>
                          </m:r>
                        </m:e>
                        <m:sub>
                          <m:r>
                            <a:rPr lang="en-US" sz="800" b="0" i="1" dirty="0" smtClean="0">
                              <a:latin typeface="Cambria Math" panose="02040503050406030204" pitchFamily="18" charset="0"/>
                            </a:rPr>
                            <m:t>𝑖𝑛</m:t>
                          </m:r>
                        </m:sub>
                      </m:sSub>
                    </m:oMath>
                  </m:oMathPara>
                </a14:m>
                <a:endParaRPr lang="en-US" sz="800" dirty="0"/>
              </a:p>
            </p:txBody>
          </p:sp>
        </mc:Choice>
        <mc:Fallback xmlns="">
          <p:sp>
            <p:nvSpPr>
              <p:cNvPr id="114" name="TextBox 113">
                <a:extLst>
                  <a:ext uri="{FF2B5EF4-FFF2-40B4-BE49-F238E27FC236}">
                    <a16:creationId xmlns:a16="http://schemas.microsoft.com/office/drawing/2014/main" id="{90E3228F-22AF-E437-AB5F-2AA898B94224}"/>
                  </a:ext>
                </a:extLst>
              </p:cNvPr>
              <p:cNvSpPr txBox="1">
                <a:spLocks noRot="1" noChangeAspect="1" noMove="1" noResize="1" noEditPoints="1" noAdjustHandles="1" noChangeArrowheads="1" noChangeShapeType="1" noTextEdit="1"/>
              </p:cNvSpPr>
              <p:nvPr/>
            </p:nvSpPr>
            <p:spPr>
              <a:xfrm>
                <a:off x="5841738" y="3741140"/>
                <a:ext cx="286990" cy="215444"/>
              </a:xfrm>
              <a:prstGeom prst="rect">
                <a:avLst/>
              </a:prstGeom>
              <a:blipFill>
                <a:blip r:embed="rId12"/>
                <a:stretch>
                  <a:fillRect/>
                </a:stretch>
              </a:blipFill>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71E6C926-7758-C40D-5247-46BF28E7F013}"/>
              </a:ext>
            </a:extLst>
          </p:cNvPr>
          <p:cNvCxnSpPr>
            <a:cxnSpLocks/>
          </p:cNvCxnSpPr>
          <p:nvPr/>
        </p:nvCxnSpPr>
        <p:spPr>
          <a:xfrm>
            <a:off x="5982107" y="3290362"/>
            <a:ext cx="317410" cy="9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FEA5ED56-6516-AD1A-FFFD-644E08F95FAD}"/>
              </a:ext>
            </a:extLst>
          </p:cNvPr>
          <p:cNvCxnSpPr>
            <a:cxnSpLocks/>
          </p:cNvCxnSpPr>
          <p:nvPr/>
        </p:nvCxnSpPr>
        <p:spPr>
          <a:xfrm flipV="1">
            <a:off x="5987115" y="3284347"/>
            <a:ext cx="0" cy="492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6F4AA12B-8D6E-A4F4-C739-40B7B6C1A029}"/>
                  </a:ext>
                </a:extLst>
              </p:cNvPr>
              <p:cNvSpPr txBox="1"/>
              <p:nvPr/>
            </p:nvSpPr>
            <p:spPr>
              <a:xfrm>
                <a:off x="6485770" y="3184321"/>
                <a:ext cx="506413" cy="223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00" b="0" i="1" smtClean="0">
                          <a:latin typeface="Cambria Math" panose="02040503050406030204" pitchFamily="18" charset="0"/>
                        </a:rPr>
                        <m:t>𝛽</m:t>
                      </m:r>
                      <m:r>
                        <a:rPr lang="en-US" sz="500" b="0" i="1" smtClean="0">
                          <a:latin typeface="Cambria Math" panose="02040503050406030204" pitchFamily="18" charset="0"/>
                        </a:rPr>
                        <m:t>𝑙</m:t>
                      </m:r>
                      <m:r>
                        <a:rPr lang="en-US" sz="500" b="0" i="1" smtClean="0">
                          <a:latin typeface="Cambria Math" panose="02040503050406030204" pitchFamily="18" charset="0"/>
                        </a:rPr>
                        <m:t>=</m:t>
                      </m:r>
                      <m:f>
                        <m:fPr>
                          <m:ctrlPr>
                            <a:rPr lang="en-US" sz="500" b="0" i="1" smtClean="0">
                              <a:latin typeface="Cambria Math" panose="02040503050406030204" pitchFamily="18" charset="0"/>
                            </a:rPr>
                          </m:ctrlPr>
                        </m:fPr>
                        <m:num>
                          <m:r>
                            <a:rPr lang="en-US" sz="500" b="0" i="1" smtClean="0">
                              <a:latin typeface="Cambria Math" panose="02040503050406030204" pitchFamily="18" charset="0"/>
                            </a:rPr>
                            <m:t>𝜋</m:t>
                          </m:r>
                        </m:num>
                        <m:den>
                          <m:r>
                            <a:rPr lang="en-US" sz="500" b="0" i="1" smtClean="0">
                              <a:latin typeface="Cambria Math" panose="02040503050406030204" pitchFamily="18" charset="0"/>
                            </a:rPr>
                            <m:t>2</m:t>
                          </m:r>
                        </m:den>
                      </m:f>
                    </m:oMath>
                  </m:oMathPara>
                </a14:m>
                <a:endParaRPr lang="en-US" sz="500" dirty="0"/>
              </a:p>
            </p:txBody>
          </p:sp>
        </mc:Choice>
        <mc:Fallback xmlns="">
          <p:sp>
            <p:nvSpPr>
              <p:cNvPr id="117" name="TextBox 116">
                <a:extLst>
                  <a:ext uri="{FF2B5EF4-FFF2-40B4-BE49-F238E27FC236}">
                    <a16:creationId xmlns:a16="http://schemas.microsoft.com/office/drawing/2014/main" id="{6F4AA12B-8D6E-A4F4-C739-40B7B6C1A029}"/>
                  </a:ext>
                </a:extLst>
              </p:cNvPr>
              <p:cNvSpPr txBox="1">
                <a:spLocks noRot="1" noChangeAspect="1" noMove="1" noResize="1" noEditPoints="1" noAdjustHandles="1" noChangeArrowheads="1" noChangeShapeType="1" noTextEdit="1"/>
              </p:cNvSpPr>
              <p:nvPr/>
            </p:nvSpPr>
            <p:spPr>
              <a:xfrm>
                <a:off x="6485770" y="3184321"/>
                <a:ext cx="506413" cy="22307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Slide Text">
                <a:extLst>
                  <a:ext uri="{FF2B5EF4-FFF2-40B4-BE49-F238E27FC236}">
                    <a16:creationId xmlns:a16="http://schemas.microsoft.com/office/drawing/2014/main" id="{87067686-A513-103E-C5A5-E2431321454C}"/>
                  </a:ext>
                </a:extLst>
              </p:cNvPr>
              <p:cNvSpPr>
                <a:spLocks noGrp="1"/>
              </p:cNvSpPr>
              <p:nvPr>
                <p:ph idx="1"/>
              </p:nvPr>
            </p:nvSpPr>
            <p:spPr>
              <a:xfrm>
                <a:off x="352361" y="1401414"/>
                <a:ext cx="4468872" cy="4749867"/>
              </a:xfrm>
            </p:spPr>
            <p:txBody>
              <a:bodyPr/>
              <a:lstStyle/>
              <a:p>
                <a:pPr>
                  <a:spcAft>
                    <a:spcPts val="600"/>
                  </a:spcAft>
                </a:pPr>
                <a:r>
                  <a:rPr lang="en-US" dirty="0"/>
                  <a:t>Traces are designed for 50</a:t>
                </a:r>
                <a14:m>
                  <m:oMath xmlns:m="http://schemas.openxmlformats.org/officeDocument/2006/math">
                    <m:r>
                      <m:rPr>
                        <m:sty m:val="p"/>
                      </m:rPr>
                      <a:rPr lang="en-US" i="0" dirty="0" smtClean="0">
                        <a:latin typeface="Cambria Math" panose="02040503050406030204" pitchFamily="18" charset="0"/>
                      </a:rPr>
                      <m:t>Ω</m:t>
                    </m:r>
                    <m:r>
                      <a:rPr lang="en-US" i="1" dirty="0" smtClean="0">
                        <a:latin typeface="Cambria Math" panose="02040503050406030204" pitchFamily="18" charset="0"/>
                      </a:rPr>
                      <m:t> </m:t>
                    </m:r>
                  </m:oMath>
                </a14:m>
                <a:r>
                  <a:rPr lang="en-US" dirty="0"/>
                  <a:t>port impedance. </a:t>
                </a:r>
              </a:p>
              <a:p>
                <a:pPr>
                  <a:spcAft>
                    <a:spcPts val="600"/>
                  </a:spcAft>
                </a:pPr>
                <a:r>
                  <a:rPr lang="en-US" dirty="0"/>
                  <a:t>To split impedance  provides half power with 50</a:t>
                </a:r>
                <a14:m>
                  <m:oMath xmlns:m="http://schemas.openxmlformats.org/officeDocument/2006/math">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2</m:t>
                        </m:r>
                      </m:e>
                    </m:rad>
                    <m:r>
                      <m:rPr>
                        <m:sty m:val="p"/>
                      </m:rPr>
                      <a:rPr lang="en-US" dirty="0">
                        <a:latin typeface="Cambria Math" panose="02040503050406030204" pitchFamily="18" charset="0"/>
                      </a:rPr>
                      <m:t>Ω</m:t>
                    </m:r>
                  </m:oMath>
                </a14:m>
                <a:r>
                  <a:rPr lang="en-US" dirty="0"/>
                  <a:t> used to evenly split the impedance load over 2 lines. </a:t>
                </a:r>
              </a:p>
              <a:p>
                <a:pPr>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oMath>
                </a14:m>
                <a:r>
                  <a:rPr lang="en-US" dirty="0"/>
                  <a:t> load is 100</a:t>
                </a:r>
                <a14:m>
                  <m:oMath xmlns:m="http://schemas.openxmlformats.org/officeDocument/2006/math">
                    <m:r>
                      <m:rPr>
                        <m:sty m:val="p"/>
                      </m:rPr>
                      <a:rPr lang="en-US" i="0" dirty="0" smtClean="0">
                        <a:latin typeface="Cambria Math" panose="02040503050406030204" pitchFamily="18" charset="0"/>
                      </a:rPr>
                      <m:t>Ω</m:t>
                    </m:r>
                    <m:r>
                      <a:rPr lang="en-US" i="1" dirty="0" smtClean="0">
                        <a:latin typeface="Cambria Math" panose="02040503050406030204" pitchFamily="18" charset="0"/>
                      </a:rPr>
                      <m:t> </m:t>
                    </m:r>
                  </m:oMath>
                </a14:m>
                <a:r>
                  <a:rPr lang="en-US" dirty="0"/>
                  <a:t>at the opposite (180</a:t>
                </a:r>
                <a14:m>
                  <m:oMath xmlns:m="http://schemas.openxmlformats.org/officeDocument/2006/math">
                    <m:r>
                      <a:rPr lang="en-US" i="1" dirty="0" smtClean="0">
                        <a:latin typeface="Cambria Math" panose="02040503050406030204" pitchFamily="18" charset="0"/>
                      </a:rPr>
                      <m:t>°</m:t>
                    </m:r>
                  </m:oMath>
                </a14:m>
                <a:r>
                  <a:rPr lang="en-US" dirty="0"/>
                  <a:t> phased), isolated port.</a:t>
                </a:r>
              </a:p>
              <a:p>
                <a:pPr>
                  <a:spcAft>
                    <a:spcPts val="600"/>
                  </a:spcAft>
                </a:pPr>
                <a:r>
                  <a:rPr lang="en-US" dirty="0"/>
                  <a:t>These values on the Smith chart provide the new signal path as the pulse enters the ring where ports reading 50</a:t>
                </a:r>
                <a14:m>
                  <m:oMath xmlns:m="http://schemas.openxmlformats.org/officeDocument/2006/math">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2</m:t>
                        </m:r>
                      </m:e>
                    </m:rad>
                    <m:r>
                      <m:rPr>
                        <m:sty m:val="p"/>
                      </m:rPr>
                      <a:rPr lang="en-US" dirty="0">
                        <a:latin typeface="Cambria Math" panose="02040503050406030204" pitchFamily="18" charset="0"/>
                      </a:rPr>
                      <m:t>Ω</m:t>
                    </m:r>
                  </m:oMath>
                </a14:m>
                <a:r>
                  <a:rPr lang="en-US" dirty="0"/>
                  <a:t> (70.7</a:t>
                </a:r>
                <a14:m>
                  <m:oMath xmlns:m="http://schemas.openxmlformats.org/officeDocument/2006/math">
                    <m:r>
                      <m:rPr>
                        <m:sty m:val="p"/>
                      </m:rPr>
                      <a:rPr lang="en-US" dirty="0">
                        <a:latin typeface="Cambria Math" panose="02040503050406030204" pitchFamily="18" charset="0"/>
                      </a:rPr>
                      <m:t>Ω</m:t>
                    </m:r>
                  </m:oMath>
                </a14:m>
                <a:r>
                  <a:rPr lang="en-US" dirty="0"/>
                  <a:t>) are the half-power through ports. </a:t>
                </a:r>
              </a:p>
            </p:txBody>
          </p:sp>
        </mc:Choice>
        <mc:Fallback xmlns="">
          <p:sp>
            <p:nvSpPr>
              <p:cNvPr id="118" name="Slide Text">
                <a:extLst>
                  <a:ext uri="{FF2B5EF4-FFF2-40B4-BE49-F238E27FC236}">
                    <a16:creationId xmlns:a16="http://schemas.microsoft.com/office/drawing/2014/main" id="{87067686-A513-103E-C5A5-E2431321454C}"/>
                  </a:ext>
                </a:extLst>
              </p:cNvPr>
              <p:cNvSpPr>
                <a:spLocks noGrp="1" noRot="1" noChangeAspect="1" noMove="1" noResize="1" noEditPoints="1" noAdjustHandles="1" noChangeArrowheads="1" noChangeShapeType="1" noTextEdit="1"/>
              </p:cNvSpPr>
              <p:nvPr>
                <p:ph idx="1"/>
              </p:nvPr>
            </p:nvSpPr>
            <p:spPr>
              <a:xfrm>
                <a:off x="352361" y="1401414"/>
                <a:ext cx="4468872" cy="4749867"/>
              </a:xfrm>
              <a:blipFill>
                <a:blip r:embed="rId14"/>
                <a:stretch>
                  <a:fillRect l="-1501" t="-385" r="-1364" b="-4493"/>
                </a:stretch>
              </a:blipFill>
            </p:spPr>
            <p:txBody>
              <a:bodyPr/>
              <a:lstStyle/>
              <a:p>
                <a:r>
                  <a:rPr lang="en-US">
                    <a:noFill/>
                  </a:rPr>
                  <a:t> </a:t>
                </a:r>
              </a:p>
            </p:txBody>
          </p:sp>
        </mc:Fallback>
      </mc:AlternateContent>
      <p:sp>
        <p:nvSpPr>
          <p:cNvPr id="121" name="Title 1">
            <a:extLst>
              <a:ext uri="{FF2B5EF4-FFF2-40B4-BE49-F238E27FC236}">
                <a16:creationId xmlns:a16="http://schemas.microsoft.com/office/drawing/2014/main" id="{2ADE6E3E-2D14-637D-0F97-67D7235D2394}"/>
              </a:ext>
            </a:extLst>
          </p:cNvPr>
          <p:cNvSpPr txBox="1">
            <a:spLocks/>
          </p:cNvSpPr>
          <p:nvPr/>
        </p:nvSpPr>
        <p:spPr>
          <a:xfrm>
            <a:off x="267863" y="286621"/>
            <a:ext cx="6951472" cy="5909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dirty="0"/>
              <a:t>Impedances (for reference)</a:t>
            </a:r>
          </a:p>
        </p:txBody>
      </p:sp>
      <mc:AlternateContent xmlns:mc="http://schemas.openxmlformats.org/markup-compatibility/2006" xmlns:p14="http://schemas.microsoft.com/office/powerpoint/2010/main">
        <mc:Choice Requires="p14">
          <p:contentPart p14:bwMode="auto" r:id="rId15">
            <p14:nvContentPartPr>
              <p14:cNvPr id="122" name="Ink 121">
                <a:extLst>
                  <a:ext uri="{FF2B5EF4-FFF2-40B4-BE49-F238E27FC236}">
                    <a16:creationId xmlns:a16="http://schemas.microsoft.com/office/drawing/2014/main" id="{3FE1BF46-022A-347C-0AFD-C076E6EAF537}"/>
                  </a:ext>
                </a:extLst>
              </p14:cNvPr>
              <p14:cNvContentPartPr/>
              <p14:nvPr/>
            </p14:nvContentPartPr>
            <p14:xfrm>
              <a:off x="5434004" y="5727627"/>
              <a:ext cx="628200" cy="797760"/>
            </p14:xfrm>
          </p:contentPart>
        </mc:Choice>
        <mc:Fallback xmlns="">
          <p:pic>
            <p:nvPicPr>
              <p:cNvPr id="122" name="Ink 121">
                <a:extLst>
                  <a:ext uri="{FF2B5EF4-FFF2-40B4-BE49-F238E27FC236}">
                    <a16:creationId xmlns:a16="http://schemas.microsoft.com/office/drawing/2014/main" id="{3FE1BF46-022A-347C-0AFD-C076E6EAF537}"/>
                  </a:ext>
                </a:extLst>
              </p:cNvPr>
              <p:cNvPicPr/>
              <p:nvPr/>
            </p:nvPicPr>
            <p:blipFill>
              <a:blip r:embed="rId16"/>
              <a:stretch>
                <a:fillRect/>
              </a:stretch>
            </p:blipFill>
            <p:spPr>
              <a:xfrm>
                <a:off x="5371004" y="5664627"/>
                <a:ext cx="753840" cy="92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4" name="Ink 123">
                <a:extLst>
                  <a:ext uri="{FF2B5EF4-FFF2-40B4-BE49-F238E27FC236}">
                    <a16:creationId xmlns:a16="http://schemas.microsoft.com/office/drawing/2014/main" id="{1FF3D610-9DBB-8E69-176D-604D3E0B0BD3}"/>
                  </a:ext>
                </a:extLst>
              </p14:cNvPr>
              <p14:cNvContentPartPr/>
              <p14:nvPr/>
            </p14:nvContentPartPr>
            <p14:xfrm>
              <a:off x="5655044" y="5486427"/>
              <a:ext cx="136800" cy="1286640"/>
            </p14:xfrm>
          </p:contentPart>
        </mc:Choice>
        <mc:Fallback xmlns="">
          <p:pic>
            <p:nvPicPr>
              <p:cNvPr id="124" name="Ink 123">
                <a:extLst>
                  <a:ext uri="{FF2B5EF4-FFF2-40B4-BE49-F238E27FC236}">
                    <a16:creationId xmlns:a16="http://schemas.microsoft.com/office/drawing/2014/main" id="{1FF3D610-9DBB-8E69-176D-604D3E0B0BD3}"/>
                  </a:ext>
                </a:extLst>
              </p:cNvPr>
              <p:cNvPicPr/>
              <p:nvPr/>
            </p:nvPicPr>
            <p:blipFill>
              <a:blip r:embed="rId18"/>
              <a:stretch>
                <a:fillRect/>
              </a:stretch>
            </p:blipFill>
            <p:spPr>
              <a:xfrm>
                <a:off x="5592044" y="5423427"/>
                <a:ext cx="262440" cy="141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5" name="Ink 124">
                <a:extLst>
                  <a:ext uri="{FF2B5EF4-FFF2-40B4-BE49-F238E27FC236}">
                    <a16:creationId xmlns:a16="http://schemas.microsoft.com/office/drawing/2014/main" id="{0658113E-B689-A493-478C-EFB023F00668}"/>
                  </a:ext>
                </a:extLst>
              </p14:cNvPr>
              <p14:cNvContentPartPr/>
              <p14:nvPr/>
            </p14:nvContentPartPr>
            <p14:xfrm>
              <a:off x="5732084" y="5248827"/>
              <a:ext cx="36360" cy="562680"/>
            </p14:xfrm>
          </p:contentPart>
        </mc:Choice>
        <mc:Fallback xmlns="">
          <p:pic>
            <p:nvPicPr>
              <p:cNvPr id="125" name="Ink 124">
                <a:extLst>
                  <a:ext uri="{FF2B5EF4-FFF2-40B4-BE49-F238E27FC236}">
                    <a16:creationId xmlns:a16="http://schemas.microsoft.com/office/drawing/2014/main" id="{0658113E-B689-A493-478C-EFB023F00668}"/>
                  </a:ext>
                </a:extLst>
              </p:cNvPr>
              <p:cNvPicPr/>
              <p:nvPr/>
            </p:nvPicPr>
            <p:blipFill>
              <a:blip r:embed="rId20"/>
              <a:stretch>
                <a:fillRect/>
              </a:stretch>
            </p:blipFill>
            <p:spPr>
              <a:xfrm>
                <a:off x="5669084" y="5186187"/>
                <a:ext cx="162000" cy="688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6" name="Ink 125">
                <a:extLst>
                  <a:ext uri="{FF2B5EF4-FFF2-40B4-BE49-F238E27FC236}">
                    <a16:creationId xmlns:a16="http://schemas.microsoft.com/office/drawing/2014/main" id="{F0781780-9E74-ECD5-887F-D1F5F98DB06F}"/>
                  </a:ext>
                </a:extLst>
              </p14:cNvPr>
              <p14:cNvContentPartPr/>
              <p14:nvPr/>
            </p14:nvContentPartPr>
            <p14:xfrm>
              <a:off x="11649764" y="5226507"/>
              <a:ext cx="46440" cy="1492560"/>
            </p14:xfrm>
          </p:contentPart>
        </mc:Choice>
        <mc:Fallback xmlns="">
          <p:pic>
            <p:nvPicPr>
              <p:cNvPr id="126" name="Ink 125">
                <a:extLst>
                  <a:ext uri="{FF2B5EF4-FFF2-40B4-BE49-F238E27FC236}">
                    <a16:creationId xmlns:a16="http://schemas.microsoft.com/office/drawing/2014/main" id="{F0781780-9E74-ECD5-887F-D1F5F98DB06F}"/>
                  </a:ext>
                </a:extLst>
              </p:cNvPr>
              <p:cNvPicPr/>
              <p:nvPr/>
            </p:nvPicPr>
            <p:blipFill>
              <a:blip r:embed="rId22"/>
              <a:stretch>
                <a:fillRect/>
              </a:stretch>
            </p:blipFill>
            <p:spPr>
              <a:xfrm>
                <a:off x="11586764" y="5163867"/>
                <a:ext cx="172080" cy="1618200"/>
              </a:xfrm>
              <a:prstGeom prst="rect">
                <a:avLst/>
              </a:prstGeom>
            </p:spPr>
          </p:pic>
        </mc:Fallback>
      </mc:AlternateContent>
      <p:grpSp>
        <p:nvGrpSpPr>
          <p:cNvPr id="129" name="Group 128">
            <a:extLst>
              <a:ext uri="{FF2B5EF4-FFF2-40B4-BE49-F238E27FC236}">
                <a16:creationId xmlns:a16="http://schemas.microsoft.com/office/drawing/2014/main" id="{83438A4D-D9C9-1B53-9B3F-4D8FD8EFA57C}"/>
              </a:ext>
            </a:extLst>
          </p:cNvPr>
          <p:cNvGrpSpPr/>
          <p:nvPr/>
        </p:nvGrpSpPr>
        <p:grpSpPr>
          <a:xfrm>
            <a:off x="11615924" y="5553387"/>
            <a:ext cx="360" cy="1152360"/>
            <a:chOff x="11615924" y="5553387"/>
            <a:chExt cx="360" cy="1152360"/>
          </a:xfrm>
        </p:grpSpPr>
        <mc:AlternateContent xmlns:mc="http://schemas.openxmlformats.org/markup-compatibility/2006" xmlns:p14="http://schemas.microsoft.com/office/powerpoint/2010/main">
          <mc:Choice Requires="p14">
            <p:contentPart p14:bwMode="auto" r:id="rId23">
              <p14:nvContentPartPr>
                <p14:cNvPr id="127" name="Ink 126">
                  <a:extLst>
                    <a:ext uri="{FF2B5EF4-FFF2-40B4-BE49-F238E27FC236}">
                      <a16:creationId xmlns:a16="http://schemas.microsoft.com/office/drawing/2014/main" id="{ED4F6C28-7325-820C-C5C2-61B708ECF75E}"/>
                    </a:ext>
                  </a:extLst>
                </p14:cNvPr>
                <p14:cNvContentPartPr/>
                <p14:nvPr/>
              </p14:nvContentPartPr>
              <p14:xfrm>
                <a:off x="11615924" y="5553387"/>
                <a:ext cx="360" cy="847800"/>
              </p14:xfrm>
            </p:contentPart>
          </mc:Choice>
          <mc:Fallback xmlns="">
            <p:pic>
              <p:nvPicPr>
                <p:cNvPr id="127" name="Ink 126">
                  <a:extLst>
                    <a:ext uri="{FF2B5EF4-FFF2-40B4-BE49-F238E27FC236}">
                      <a16:creationId xmlns:a16="http://schemas.microsoft.com/office/drawing/2014/main" id="{ED4F6C28-7325-820C-C5C2-61B708ECF75E}"/>
                    </a:ext>
                  </a:extLst>
                </p:cNvPr>
                <p:cNvPicPr/>
                <p:nvPr/>
              </p:nvPicPr>
              <p:blipFill>
                <a:blip r:embed="rId24"/>
                <a:stretch>
                  <a:fillRect/>
                </a:stretch>
              </p:blipFill>
              <p:spPr>
                <a:xfrm>
                  <a:off x="11553284" y="5490747"/>
                  <a:ext cx="1260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8" name="Ink 127">
                  <a:extLst>
                    <a:ext uri="{FF2B5EF4-FFF2-40B4-BE49-F238E27FC236}">
                      <a16:creationId xmlns:a16="http://schemas.microsoft.com/office/drawing/2014/main" id="{7BD4292F-D3C1-C37B-EBF8-9DDA038E88C3}"/>
                    </a:ext>
                  </a:extLst>
                </p14:cNvPr>
                <p14:cNvContentPartPr/>
                <p14:nvPr/>
              </p14:nvContentPartPr>
              <p14:xfrm>
                <a:off x="11615924" y="6422787"/>
                <a:ext cx="360" cy="282960"/>
              </p14:xfrm>
            </p:contentPart>
          </mc:Choice>
          <mc:Fallback xmlns="">
            <p:pic>
              <p:nvPicPr>
                <p:cNvPr id="128" name="Ink 127">
                  <a:extLst>
                    <a:ext uri="{FF2B5EF4-FFF2-40B4-BE49-F238E27FC236}">
                      <a16:creationId xmlns:a16="http://schemas.microsoft.com/office/drawing/2014/main" id="{7BD4292F-D3C1-C37B-EBF8-9DDA038E88C3}"/>
                    </a:ext>
                  </a:extLst>
                </p:cNvPr>
                <p:cNvPicPr/>
                <p:nvPr/>
              </p:nvPicPr>
              <p:blipFill>
                <a:blip r:embed="rId26"/>
                <a:stretch>
                  <a:fillRect/>
                </a:stretch>
              </p:blipFill>
              <p:spPr>
                <a:xfrm>
                  <a:off x="11553284" y="6360147"/>
                  <a:ext cx="126000" cy="408600"/>
                </a:xfrm>
                <a:prstGeom prst="rect">
                  <a:avLst/>
                </a:prstGeom>
              </p:spPr>
            </p:pic>
          </mc:Fallback>
        </mc:AlternateContent>
      </p:grpSp>
    </p:spTree>
    <p:extLst>
      <p:ext uri="{BB962C8B-B14F-4D97-AF65-F5344CB8AC3E}">
        <p14:creationId xmlns:p14="http://schemas.microsoft.com/office/powerpoint/2010/main" val="129107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233783" y="9331"/>
                <a:ext cx="7725228" cy="858569"/>
              </a:xfrm>
            </p:spPr>
            <p:txBody>
              <a:bodyPr/>
              <a:lstStyle/>
              <a:p>
                <a:r>
                  <a:rPr lang="en-US" dirty="0"/>
                  <a:t>Port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𝑍</m:t>
                        </m:r>
                      </m:e>
                      <m:sub>
                        <m:r>
                          <a:rPr lang="en-US" i="1" dirty="0" smtClean="0">
                            <a:latin typeface="Cambria Math" panose="02040503050406030204" pitchFamily="18" charset="0"/>
                          </a:rPr>
                          <m:t>𝑜</m:t>
                        </m:r>
                      </m:sub>
                    </m:sSub>
                  </m:oMath>
                </a14:m>
                <a:r>
                  <a:rPr lang="en-US" dirty="0"/>
                  <a:t> and Substrate</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𝜖</m:t>
                        </m:r>
                      </m:e>
                      <m:sub>
                        <m:r>
                          <a:rPr lang="en-US" b="0" i="1" dirty="0" smtClean="0">
                            <a:latin typeface="Cambria Math" panose="02040503050406030204" pitchFamily="18" charset="0"/>
                          </a:rPr>
                          <m:t>𝑒𝑓𝑓</m:t>
                        </m:r>
                      </m:sub>
                    </m:sSub>
                  </m:oMath>
                </a14:m>
                <a:r>
                  <a:rPr lang="en-US" dirty="0"/>
                  <a:t> at 3GHz</a:t>
                </a:r>
              </a:p>
            </p:txBody>
          </p:sp>
        </mc:Choice>
        <mc:Fallback xmlns="">
          <p:sp>
            <p:nvSpPr>
              <p:cNvPr id="2" name="Title 1">
                <a:extLst>
                  <a:ext uri="{FF2B5EF4-FFF2-40B4-BE49-F238E27FC236}">
                    <a16:creationId xmlns:a16="http://schemas.microsoft.com/office/drawing/2014/main" id="{86977AB0-CF1A-0579-8676-2FEA74A2C086}"/>
                  </a:ext>
                </a:extLst>
              </p:cNvPr>
              <p:cNvSpPr>
                <a:spLocks noGrp="1" noRot="1" noChangeAspect="1" noMove="1" noResize="1" noEditPoints="1" noAdjustHandles="1" noChangeArrowheads="1" noChangeShapeType="1" noTextEdit="1"/>
              </p:cNvSpPr>
              <p:nvPr>
                <p:ph type="title"/>
              </p:nvPr>
            </p:nvSpPr>
            <p:spPr>
              <a:xfrm>
                <a:off x="233783" y="9331"/>
                <a:ext cx="7725228" cy="858569"/>
              </a:xfrm>
              <a:blipFill>
                <a:blip r:embed="rId2"/>
                <a:stretch>
                  <a:fillRect l="-2366" b="-2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294090" y="1082503"/>
                <a:ext cx="7604614" cy="6270019"/>
              </a:xfrm>
            </p:spPr>
            <p:txBody>
              <a:bodyPr/>
              <a:lstStyle/>
              <a:p>
                <a:r>
                  <a:rPr lang="en-US" sz="1600" dirty="0"/>
                  <a:t>Line impedance was obtained by taking a voltage signal 36 mil from the source across parallel z direction blocks with two 9 mil blocks of current in the orthogonal direction along the trace for the current where </a:t>
                </a:r>
              </a:p>
              <a:p>
                <a:pPr marL="0" indent="0" algn="ctr">
                  <a:buNone/>
                </a:pPr>
                <a14:m>
                  <m:oMath xmlns:m="http://schemas.openxmlformats.org/officeDocument/2006/math">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m:rPr>
                                <m:sty m:val="p"/>
                              </m:rPr>
                              <a:rPr lang="en-US" sz="1600" b="0" i="0" smtClean="0">
                                <a:latin typeface="Cambria Math" panose="02040503050406030204" pitchFamily="18" charset="0"/>
                              </a:rPr>
                              <m:t>Z</m:t>
                            </m:r>
                          </m:e>
                        </m:acc>
                      </m:e>
                      <m:sub>
                        <m:r>
                          <m:rPr>
                            <m:sty m:val="p"/>
                          </m:rPr>
                          <a:rPr lang="en-US" sz="1600" b="0" i="0" smtClean="0">
                            <a:latin typeface="Cambria Math" panose="02040503050406030204" pitchFamily="18" charset="0"/>
                          </a:rPr>
                          <m:t>o</m:t>
                        </m:r>
                      </m:sub>
                    </m:sSub>
                    <m:d>
                      <m:dPr>
                        <m:ctrlPr>
                          <a:rPr lang="en-US" sz="1600" i="1">
                            <a:latin typeface="Cambria Math" panose="02040503050406030204" pitchFamily="18" charset="0"/>
                          </a:rPr>
                        </m:ctrlPr>
                      </m:dPr>
                      <m:e>
                        <m:r>
                          <a:rPr lang="en-US" sz="1600" i="1">
                            <a:latin typeface="Cambria Math" panose="02040503050406030204" pitchFamily="18" charset="0"/>
                          </a:rPr>
                          <m:t>𝑓</m:t>
                        </m:r>
                      </m:e>
                    </m:d>
                    <m:r>
                      <a:rPr lang="en-US" sz="1600" b="0" i="0" smtClean="0">
                        <a:latin typeface="Cambria Math" panose="02040503050406030204" pitchFamily="18" charset="0"/>
                      </a:rPr>
                      <m:t>=</m:t>
                    </m:r>
                    <m:f>
                      <m:fPr>
                        <m:ctrlPr>
                          <a:rPr lang="en-US" sz="1600" b="0" i="1" smtClean="0">
                            <a:latin typeface="Cambria Math" panose="02040503050406030204" pitchFamily="18" charset="0"/>
                          </a:rPr>
                        </m:ctrlPr>
                      </m:fPr>
                      <m:num>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𝑉</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e>
                        </m:d>
                      </m:num>
                      <m:den>
                        <m:rad>
                          <m:radPr>
                            <m:degHide m:val="on"/>
                            <m:ctrlPr>
                              <a:rPr lang="en-US" sz="1600" b="0" i="1" smtClean="0">
                                <a:latin typeface="Cambria Math" panose="02040503050406030204" pitchFamily="18" charset="0"/>
                              </a:rPr>
                            </m:ctrlPr>
                          </m:radPr>
                          <m:deg/>
                          <m:e>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𝐼</m:t>
                                    </m:r>
                                  </m:e>
                                </m:acc>
                              </m:e>
                              <m:sub>
                                <m:r>
                                  <a:rPr lang="en-US" sz="1600" b="0" i="1" smtClean="0">
                                    <a:latin typeface="Cambria Math" panose="02040503050406030204" pitchFamily="18" charset="0"/>
                                  </a:rPr>
                                  <m:t>2</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𝐼</m:t>
                                    </m:r>
                                  </m:e>
                                </m:acc>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𝑓</m:t>
                            </m:r>
                            <m:r>
                              <a:rPr lang="en-US" sz="1600" b="0" i="1" smtClean="0">
                                <a:latin typeface="Cambria Math" panose="02040503050406030204" pitchFamily="18" charset="0"/>
                              </a:rPr>
                              <m:t>)</m:t>
                            </m:r>
                          </m:e>
                        </m:rad>
                      </m:den>
                    </m:f>
                  </m:oMath>
                </a14:m>
                <a:r>
                  <a:rPr lang="en-US" sz="1600" dirty="0"/>
                  <a:t>.</a:t>
                </a:r>
              </a:p>
              <a:p>
                <a:r>
                  <a:rPr lang="en-US" sz="1600" dirty="0"/>
                  <a:t>Using FFT and Ohms law with the root product of the currents for reduced phase error due to offset voltage and current edges we obtain a frequency dependent line impedance for a simple port line</a:t>
                </a:r>
              </a:p>
              <a:p>
                <a:r>
                  <a:rPr lang="en-US" sz="1600" dirty="0"/>
                  <a:t>The effective permittivity was obtained knowing continuous  </a:t>
                </a:r>
                <a14:m>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𝜔</m:t>
                        </m:r>
                      </m:num>
                      <m:den>
                        <m:r>
                          <a:rPr lang="en-US" sz="1600" b="0" i="1" smtClean="0">
                            <a:latin typeface="Cambria Math" panose="02040503050406030204" pitchFamily="18" charset="0"/>
                          </a:rPr>
                          <m:t>𝑣</m:t>
                        </m:r>
                      </m:den>
                    </m:f>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𝑒𝑓𝑓</m:t>
                            </m:r>
                          </m:sub>
                        </m:sSub>
                      </m:sub>
                    </m:sSub>
                  </m:oMath>
                </a14:m>
                <a:r>
                  <a:rPr lang="en-US" sz="1600" dirty="0"/>
                  <a:t> and to find the scaled wavenumber, </a:t>
                </a:r>
                <a14:m>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𝛽</m:t>
                        </m:r>
                      </m:e>
                      <m:sub>
                        <m:r>
                          <a:rPr lang="en-US" sz="1600" b="0" i="1" smtClean="0">
                            <a:latin typeface="Cambria Math" panose="02040503050406030204" pitchFamily="18" charset="0"/>
                          </a:rPr>
                          <m:t>𝑚𝑒𝑎𝑠</m:t>
                        </m:r>
                      </m:sub>
                    </m:sSub>
                  </m:oMath>
                </a14:m>
                <a:r>
                  <a:rPr lang="en-US" sz="1600" dirty="0"/>
                  <a:t>, after simplifying for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𝑒𝑓𝑓</m:t>
                            </m:r>
                          </m:sub>
                        </m:sSub>
                      </m:sub>
                    </m:sSub>
                  </m:oMath>
                </a14:m>
                <a:r>
                  <a:rPr lang="en-US" sz="1600" dirty="0"/>
                  <a:t> using </a:t>
                </a:r>
              </a:p>
              <a:p>
                <a:pPr marL="0" indent="0" algn="ctr">
                  <a:buNone/>
                </a:pPr>
                <a14:m>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𝛽</m:t>
                        </m:r>
                      </m:e>
                      <m:sub>
                        <m:r>
                          <a:rPr lang="en-US" sz="1600" b="0" i="1" smtClean="0">
                            <a:latin typeface="Cambria Math" panose="02040503050406030204" pitchFamily="18" charset="0"/>
                          </a:rPr>
                          <m:t>𝑚𝑒𝑎𝑠</m:t>
                        </m:r>
                      </m:sub>
                    </m:sSub>
                    <m:r>
                      <a:rPr lang="en-US" sz="1600" i="1">
                        <a:latin typeface="Cambria Math" panose="02040503050406030204" pitchFamily="18" charset="0"/>
                      </a:rPr>
                      <m:t>=</m:t>
                    </m:r>
                    <m:r>
                      <a:rPr lang="en-US" sz="1600" i="1">
                        <a:latin typeface="Cambria Math" panose="02040503050406030204" pitchFamily="18" charset="0"/>
                      </a:rPr>
                      <m:t>𝜔</m:t>
                    </m:r>
                    <m:rad>
                      <m:radPr>
                        <m:degHide m:val="on"/>
                        <m:ctrlPr>
                          <a:rPr lang="en-US" sz="1600" i="1">
                            <a:latin typeface="Cambria Math" panose="02040503050406030204" pitchFamily="18" charset="0"/>
                          </a:rPr>
                        </m:ctrlPr>
                      </m:radPr>
                      <m:deg/>
                      <m:e>
                        <m:sSub>
                          <m:sSubPr>
                            <m:ctrlPr>
                              <a:rPr lang="en-US" sz="1600" i="1">
                                <a:latin typeface="Cambria Math" panose="02040503050406030204" pitchFamily="18" charset="0"/>
                              </a:rPr>
                            </m:ctrlPr>
                          </m:sSubPr>
                          <m:e>
                            <m:r>
                              <a:rPr lang="en-US" sz="1600" i="1">
                                <a:latin typeface="Cambria Math" panose="02040503050406030204" pitchFamily="18" charset="0"/>
                              </a:rPr>
                              <m:t>𝜇𝜖</m:t>
                            </m:r>
                          </m:e>
                          <m:sub>
                            <m:r>
                              <a:rPr lang="en-US" sz="1600" i="1">
                                <a:latin typeface="Cambria Math" panose="02040503050406030204" pitchFamily="18" charset="0"/>
                              </a:rPr>
                              <m:t>𝑜</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𝝐</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𝒓</m:t>
                                </m:r>
                              </m:e>
                              <m:sub>
                                <m:r>
                                  <a:rPr lang="en-US" sz="1600" b="1" i="1">
                                    <a:latin typeface="Cambria Math" panose="02040503050406030204" pitchFamily="18" charset="0"/>
                                  </a:rPr>
                                  <m:t>𝒆𝒇𝒇</m:t>
                                </m:r>
                              </m:sub>
                            </m:sSub>
                            <m:r>
                              <a:rPr lang="en-US" sz="1600" b="1" i="1">
                                <a:latin typeface="Cambria Math" panose="02040503050406030204" pitchFamily="18" charset="0"/>
                              </a:rPr>
                              <m:t> </m:t>
                            </m:r>
                          </m:sub>
                        </m:sSub>
                      </m:e>
                    </m:rad>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𝑎𝑛𝑔𝑙𝑒</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𝑉</m:t>
                                    </m:r>
                                  </m:e>
                                </m:acc>
                                <m:d>
                                  <m:dPr>
                                    <m:ctrlPr>
                                      <a:rPr lang="en-US" sz="1600" i="1">
                                        <a:latin typeface="Cambria Math" panose="02040503050406030204" pitchFamily="18" charset="0"/>
                                      </a:rPr>
                                    </m:ctrlPr>
                                  </m:dPr>
                                  <m:e>
                                    <m:r>
                                      <a:rPr lang="en-US" sz="1600" i="1">
                                        <a:latin typeface="Cambria Math" panose="02040503050406030204" pitchFamily="18" charset="0"/>
                                      </a:rPr>
                                      <m:t>𝑓</m:t>
                                    </m:r>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𝑚</m:t>
                                    </m:r>
                                  </m:e>
                                </m:d>
                              </m:num>
                              <m:den>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𝑉</m:t>
                                    </m:r>
                                  </m:e>
                                </m:acc>
                                <m:d>
                                  <m:dPr>
                                    <m:ctrlPr>
                                      <a:rPr lang="en-US" sz="1600" i="1">
                                        <a:latin typeface="Cambria Math" panose="02040503050406030204" pitchFamily="18" charset="0"/>
                                      </a:rPr>
                                    </m:ctrlPr>
                                  </m:dPr>
                                  <m:e>
                                    <m:r>
                                      <a:rPr lang="en-US" sz="1600" i="1">
                                        <a:latin typeface="Cambria Math" panose="02040503050406030204" pitchFamily="18" charset="0"/>
                                      </a:rPr>
                                      <m:t>𝑓</m:t>
                                    </m:r>
                                    <m:r>
                                      <a:rPr lang="en-US" sz="1600" i="1">
                                        <a:latin typeface="Cambria Math" panose="02040503050406030204" pitchFamily="18" charset="0"/>
                                      </a:rPr>
                                      <m:t>,</m:t>
                                    </m:r>
                                    <m:r>
                                      <a:rPr lang="en-US" sz="1600" i="1">
                                        <a:latin typeface="Cambria Math" panose="02040503050406030204" pitchFamily="18" charset="0"/>
                                      </a:rPr>
                                      <m:t>𝑙</m:t>
                                    </m:r>
                                  </m:e>
                                </m:d>
                              </m:den>
                            </m:f>
                          </m:e>
                        </m:d>
                      </m:num>
                      <m:den>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𝑙</m:t>
                            </m:r>
                            <m:r>
                              <a:rPr lang="en-US" sz="1600" b="0" i="1" smtClean="0">
                                <a:latin typeface="Cambria Math" panose="02040503050406030204" pitchFamily="18" charset="0"/>
                              </a:rPr>
                              <m:t>+</m:t>
                            </m:r>
                            <m:r>
                              <a:rPr lang="en-US" sz="1600" i="1">
                                <a:latin typeface="Cambria Math" panose="02040503050406030204" pitchFamily="18" charset="0"/>
                              </a:rPr>
                              <m:t>𝑚</m:t>
                            </m:r>
                          </m:e>
                        </m:d>
                        <m:r>
                          <a:rPr lang="en-US" sz="1600" b="0" i="1" smtClean="0">
                            <a:latin typeface="Cambria Math" panose="02040503050406030204" pitchFamily="18" charset="0"/>
                          </a:rPr>
                          <m:t>−</m:t>
                        </m:r>
                        <m:r>
                          <a:rPr lang="en-US" sz="1600" b="0" i="1" smtClean="0">
                            <a:latin typeface="Cambria Math" panose="02040503050406030204" pitchFamily="18" charset="0"/>
                          </a:rPr>
                          <m:t>𝑙</m:t>
                        </m:r>
                      </m:den>
                    </m:f>
                  </m:oMath>
                </a14:m>
                <a:r>
                  <a:rPr lang="en-US" sz="1600" dirty="0"/>
                  <a:t>. </a:t>
                </a:r>
              </a:p>
              <a:p>
                <a:r>
                  <a:rPr lang="en-US" sz="1600" dirty="0"/>
                  <a:t>ADS obtained an ideal line impedance of 50</a:t>
                </a:r>
                <a14:m>
                  <m:oMath xmlns:m="http://schemas.openxmlformats.org/officeDocument/2006/math">
                    <m:r>
                      <m:rPr>
                        <m:sty m:val="p"/>
                      </m:rPr>
                      <a:rPr lang="en-US" sz="1600" b="0" i="0" smtClean="0">
                        <a:latin typeface="Cambria Math" panose="02040503050406030204" pitchFamily="18" charset="0"/>
                      </a:rPr>
                      <m:t>Ω</m:t>
                    </m:r>
                  </m:oMath>
                </a14:m>
                <a:r>
                  <a:rPr lang="en-US" sz="1600" dirty="0"/>
                  <a:t> and an effective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𝜖</m:t>
                        </m:r>
                      </m:e>
                      <m:sub>
                        <m:r>
                          <a:rPr lang="en-US" sz="1600" b="0" i="1" smtClean="0">
                            <a:latin typeface="Cambria Math" panose="02040503050406030204" pitchFamily="18" charset="0"/>
                          </a:rPr>
                          <m:t>𝑟</m:t>
                        </m:r>
                      </m:sub>
                    </m:sSub>
                  </m:oMath>
                </a14:m>
                <a:r>
                  <a:rPr lang="en-US" sz="1600" dirty="0"/>
                  <a:t> of </a:t>
                </a:r>
                <a14:m>
                  <m:oMath xmlns:m="http://schemas.openxmlformats.org/officeDocument/2006/math">
                    <m:r>
                      <a:rPr lang="en-US" sz="1600" i="1" dirty="0" smtClean="0">
                        <a:latin typeface="Cambria Math" panose="02040503050406030204" pitchFamily="18" charset="0"/>
                      </a:rPr>
                      <m:t>6.5</m:t>
                    </m:r>
                    <m:r>
                      <a:rPr lang="en-US" sz="1600" b="0" i="1" dirty="0" smtClean="0">
                        <a:latin typeface="Cambria Math" panose="02040503050406030204" pitchFamily="18" charset="0"/>
                      </a:rPr>
                      <m:t>4</m:t>
                    </m:r>
                    <m:d>
                      <m:dPr>
                        <m:begChr m:val="["/>
                        <m:endChr m:val="]"/>
                        <m:ctrlPr>
                          <a:rPr lang="en-US" sz="1600" i="1" dirty="0" smtClean="0">
                            <a:latin typeface="Cambria Math" panose="02040503050406030204" pitchFamily="18" charset="0"/>
                          </a:rPr>
                        </m:ctrlPr>
                      </m:dPr>
                      <m:e>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𝐹</m:t>
                            </m:r>
                          </m:num>
                          <m:den>
                            <m:r>
                              <a:rPr lang="en-US" sz="1600" i="1" dirty="0" smtClean="0">
                                <a:latin typeface="Cambria Math" panose="02040503050406030204" pitchFamily="18" charset="0"/>
                              </a:rPr>
                              <m:t>𝑚</m:t>
                            </m:r>
                          </m:den>
                        </m:f>
                      </m:e>
                    </m:d>
                  </m:oMath>
                </a14:m>
                <a:r>
                  <a:rPr lang="en-US" sz="1600" dirty="0"/>
                  <a:t> compared to the FDTD’s 48.4</a:t>
                </a:r>
                <a14:m>
                  <m:oMath xmlns:m="http://schemas.openxmlformats.org/officeDocument/2006/math">
                    <m:r>
                      <m:rPr>
                        <m:sty m:val="p"/>
                      </m:rPr>
                      <a:rPr lang="en-US" sz="1600">
                        <a:latin typeface="Cambria Math" panose="02040503050406030204" pitchFamily="18" charset="0"/>
                      </a:rPr>
                      <m:t>Ω</m:t>
                    </m:r>
                  </m:oMath>
                </a14:m>
                <a:r>
                  <a:rPr lang="en-US" sz="1600" dirty="0"/>
                  <a:t> and </a:t>
                </a:r>
                <a14:m>
                  <m:oMath xmlns:m="http://schemas.openxmlformats.org/officeDocument/2006/math">
                    <m:r>
                      <a:rPr lang="en-US" sz="1600" i="1" dirty="0">
                        <a:latin typeface="Cambria Math" panose="02040503050406030204" pitchFamily="18" charset="0"/>
                      </a:rPr>
                      <m:t>6</m:t>
                    </m:r>
                    <m:d>
                      <m:dPr>
                        <m:begChr m:val="["/>
                        <m:endChr m:val="]"/>
                        <m:ctrlPr>
                          <a:rPr lang="en-US" sz="1600" i="1" dirty="0">
                            <a:latin typeface="Cambria Math" panose="02040503050406030204" pitchFamily="18" charset="0"/>
                          </a:rPr>
                        </m:ctrlPr>
                      </m:dPr>
                      <m:e>
                        <m:f>
                          <m:fPr>
                            <m:ctrlPr>
                              <a:rPr lang="en-US" sz="1600" i="1" dirty="0">
                                <a:latin typeface="Cambria Math" panose="02040503050406030204" pitchFamily="18" charset="0"/>
                              </a:rPr>
                            </m:ctrlPr>
                          </m:fPr>
                          <m:num>
                            <m:r>
                              <a:rPr lang="en-US" sz="1600" i="1" dirty="0">
                                <a:latin typeface="Cambria Math" panose="02040503050406030204" pitchFamily="18" charset="0"/>
                              </a:rPr>
                              <m:t>𝐹</m:t>
                            </m:r>
                          </m:num>
                          <m:den>
                            <m:r>
                              <a:rPr lang="en-US" sz="1600" i="1" dirty="0">
                                <a:latin typeface="Cambria Math" panose="02040503050406030204" pitchFamily="18" charset="0"/>
                              </a:rPr>
                              <m:t>𝑚</m:t>
                            </m:r>
                          </m:den>
                        </m:f>
                      </m:e>
                    </m:d>
                  </m:oMath>
                </a14:m>
                <a:r>
                  <a:rPr lang="en-US" sz="1600" dirty="0"/>
                  <a:t> respectively.</a:t>
                </a:r>
              </a:p>
            </p:txBody>
          </p:sp>
        </mc:Choice>
        <mc:Fallback xmlns="">
          <p:sp>
            <p:nvSpPr>
              <p:cNvPr id="3" name="Content Placeholder 2">
                <a:extLst>
                  <a:ext uri="{FF2B5EF4-FFF2-40B4-BE49-F238E27FC236}">
                    <a16:creationId xmlns:a16="http://schemas.microsoft.com/office/drawing/2014/main" id="{7FE8546A-92EE-89E6-62BA-49C5812B7414}"/>
                  </a:ext>
                </a:extLst>
              </p:cNvPr>
              <p:cNvSpPr>
                <a:spLocks noGrp="1" noRot="1" noChangeAspect="1" noMove="1" noResize="1" noEditPoints="1" noAdjustHandles="1" noChangeArrowheads="1" noChangeShapeType="1" noTextEdit="1"/>
              </p:cNvSpPr>
              <p:nvPr>
                <p:ph idx="1"/>
              </p:nvPr>
            </p:nvSpPr>
            <p:spPr>
              <a:xfrm>
                <a:off x="294090" y="1082503"/>
                <a:ext cx="7604614" cy="6270019"/>
              </a:xfrm>
              <a:blipFill>
                <a:blip r:embed="rId3"/>
                <a:stretch>
                  <a:fillRect l="-561" t="-97" r="-2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CB4362B-1CC6-33D7-549E-D5119C045841}"/>
              </a:ext>
            </a:extLst>
          </p:cNvPr>
          <p:cNvPicPr>
            <a:picLocks noChangeAspect="1"/>
          </p:cNvPicPr>
          <p:nvPr/>
        </p:nvPicPr>
        <p:blipFill rotWithShape="1">
          <a:blip r:embed="rId4"/>
          <a:srcRect l="2682"/>
          <a:stretch/>
        </p:blipFill>
        <p:spPr>
          <a:xfrm>
            <a:off x="8226915" y="3346864"/>
            <a:ext cx="3965085" cy="3433992"/>
          </a:xfrm>
          <a:prstGeom prst="rect">
            <a:avLst/>
          </a:prstGeom>
        </p:spPr>
      </p:pic>
      <p:pic>
        <p:nvPicPr>
          <p:cNvPr id="6" name="Picture 5">
            <a:extLst>
              <a:ext uri="{FF2B5EF4-FFF2-40B4-BE49-F238E27FC236}">
                <a16:creationId xmlns:a16="http://schemas.microsoft.com/office/drawing/2014/main" id="{15FCFB3C-0B14-218B-0DAA-E1EDDE0CF40F}"/>
              </a:ext>
            </a:extLst>
          </p:cNvPr>
          <p:cNvPicPr>
            <a:picLocks noChangeAspect="1"/>
          </p:cNvPicPr>
          <p:nvPr/>
        </p:nvPicPr>
        <p:blipFill>
          <a:blip r:embed="rId5"/>
          <a:stretch>
            <a:fillRect/>
          </a:stretch>
        </p:blipFill>
        <p:spPr>
          <a:xfrm>
            <a:off x="8226915" y="9331"/>
            <a:ext cx="3965085" cy="3351856"/>
          </a:xfrm>
          <a:prstGeom prst="rect">
            <a:avLst/>
          </a:prstGeom>
        </p:spPr>
      </p:pic>
    </p:spTree>
    <p:extLst>
      <p:ext uri="{BB962C8B-B14F-4D97-AF65-F5344CB8AC3E}">
        <p14:creationId xmlns:p14="http://schemas.microsoft.com/office/powerpoint/2010/main" val="191468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233783" y="276969"/>
            <a:ext cx="7725228" cy="590931"/>
          </a:xfrm>
        </p:spPr>
        <p:txBody>
          <a:bodyPr/>
          <a:lstStyle/>
          <a:p>
            <a:r>
              <a:rPr lang="en-US" dirty="0"/>
              <a:t>Steps Per Wavelength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233782" y="1476375"/>
                <a:ext cx="11177167" cy="4876995"/>
              </a:xfrm>
            </p:spPr>
            <p:txBody>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the general dielectric permittivity, we have a wavelength of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𝜆</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𝑠𝑢𝑏</m:t>
                          </m:r>
                        </m:sub>
                      </m:s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𝛽</m:t>
                          </m:r>
                        </m:den>
                      </m:f>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𝜔</m:t>
                          </m:r>
                          <m:rad>
                            <m:radPr>
                              <m:degHide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radPr>
                            <m:deg/>
                            <m:e>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𝜇𝜖</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𝑜</m:t>
                                  </m:r>
                                </m:sub>
                              </m:sSub>
                              <m:sSub>
                                <m:sSubPr>
                                  <m:ctrlP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𝝐</m:t>
                                  </m:r>
                                </m:e>
                                <m:sub>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𝒓</m:t>
                                  </m:r>
                                </m:sub>
                              </m:sSub>
                            </m:e>
                          </m:rad>
                        </m:den>
                      </m:f>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rad>
                            <m:radPr>
                              <m:degHide m:val="on"/>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radPr>
                            <m:deg/>
                            <m:e>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𝜇𝜖</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𝑜</m:t>
                                  </m:r>
                                </m:sub>
                              </m:sSub>
                              <m:sSub>
                                <m:sSubPr>
                                  <m:ctrlP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𝝐</m:t>
                                  </m:r>
                                </m:e>
                                <m:sub>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𝒓</m:t>
                                  </m:r>
                                </m:sub>
                              </m:sSub>
                            </m:e>
                          </m:rad>
                        </m:den>
                      </m:f>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𝑜</m:t>
                              </m:r>
                            </m:sub>
                          </m:sSub>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𝑓</m:t>
                          </m:r>
                        </m:den>
                      </m:f>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ad>
                            <m:radPr>
                              <m:degHide m:val="on"/>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radPr>
                            <m:deg/>
                            <m:e>
                              <m:sSub>
                                <m:sSubPr>
                                  <m:ctrlP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𝝐</m:t>
                                  </m:r>
                                </m:e>
                                <m:sub>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𝒓</m:t>
                                  </m:r>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 </m:t>
                                  </m:r>
                                </m:sub>
                              </m:sSub>
                            </m:e>
                          </m:rad>
                        </m:den>
                      </m:f>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𝑜</m:t>
                              </m:r>
                            </m:sub>
                          </m:sSub>
                        </m:num>
                        <m:den>
                          <m:rad>
                            <m:radPr>
                              <m:degHide m:val="on"/>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radPr>
                            <m:deg/>
                            <m:e>
                              <m:sSub>
                                <m:sSubPr>
                                  <m:ctrlP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𝝐</m:t>
                                  </m:r>
                                </m:e>
                                <m:sub>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𝒓</m:t>
                                  </m:r>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 </m:t>
                                  </m:r>
                                </m:sub>
                              </m:sSub>
                            </m:e>
                          </m:rad>
                        </m:den>
                      </m:f>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=0.0297[</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We obtain an steps per wavelength through the substrate at double the operating frequency so the effective wavelength is halved to represent the entire range .</a:t>
                </a:r>
              </a:p>
              <a:p>
                <a:pPr marL="0" marR="0" indent="0" algn="just">
                  <a:lnSpc>
                    <a:spcPct val="107000"/>
                  </a:lnSpc>
                  <a:spcBef>
                    <a:spcPts val="0"/>
                  </a:spcBef>
                  <a:spcAft>
                    <a:spcPts val="800"/>
                  </a:spcAft>
                  <a:buNone/>
                </a:pPr>
                <a:endPar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07000"/>
                  </a:lnSpc>
                  <a:spcBef>
                    <a:spcPts val="0"/>
                  </a:spcBef>
                  <a:spcAft>
                    <a:spcPts val="800"/>
                  </a:spcAft>
                </a:pPr>
                <a14:m>
                  <m:oMath xmlns:m="http://schemas.openxmlformats.org/officeDocument/2006/math">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𝑠𝑢𝑏</m:t>
                        </m:r>
                      </m:sub>
                    </m:sSub>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with </a:t>
                </a:r>
                <a14:m>
                  <m:oMath xmlns:m="http://schemas.openxmlformats.org/officeDocument/2006/math">
                    <m:r>
                      <m:rPr>
                        <m:sty m:val="p"/>
                      </m:rPr>
                      <a:rPr lang="en-US" sz="1800" i="0" kern="100" dirty="0" smtClean="0">
                        <a:effectLst/>
                        <a:latin typeface="Cambria Math" panose="02040503050406030204" pitchFamily="18" charset="0"/>
                        <a:ea typeface="Times New Roman" panose="02020603050405020304" pitchFamily="18" charset="0"/>
                        <a:cs typeface="Times New Roman" panose="02020603050405020304" pitchFamily="18" charset="0"/>
                      </a:rPr>
                      <m:t>Δ</m:t>
                    </m:r>
                    <m:r>
                      <a:rPr lang="en-US" sz="1800"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𝑙</m:t>
                    </m:r>
                    <m:r>
                      <a:rPr lang="en-US" sz="1800"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=0.23[</m:t>
                    </m:r>
                    <m:r>
                      <a:rPr lang="en-US" sz="1800"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𝑚𝑚</m:t>
                    </m:r>
                    <m:r>
                      <a:rPr lang="en-US" sz="1800" b="0" i="1" kern="100" dirty="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provides 64 steps per wavelength which should provide more than adequate results given the generally accepted minimum of 20 steps per wavelength. </a:t>
                </a:r>
              </a:p>
              <a:p>
                <a:pPr marL="0" indent="0" algn="just">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𝑁</m:t>
                          </m:r>
                        </m:e>
                        <m:sub>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𝑑𝑙</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𝜆</m:t>
                              </m:r>
                            </m:den>
                          </m:f>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𝜆</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𝑠𝑢𝑏</m:t>
                                  </m:r>
                                </m:sub>
                              </m:sSub>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2</m:t>
                              </m:r>
                            </m:den>
                          </m:f>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𝑑𝑙</m:t>
                          </m:r>
                        </m:den>
                      </m:f>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0.015</m:t>
                          </m:r>
                          <m:d>
                            <m:dPr>
                              <m:begChr m:val="["/>
                              <m:endChr m:val="]"/>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𝑚</m:t>
                              </m:r>
                            </m:e>
                          </m:d>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0.23</m:t>
                          </m:r>
                          <m:d>
                            <m:dPr>
                              <m:begChr m:val="["/>
                              <m:endChr m:val="]"/>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𝑚𝑚</m:t>
                              </m:r>
                            </m:e>
                          </m:d>
                        </m:den>
                      </m:f>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=64[</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𝑠𝑡𝑒𝑝𝑠</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mc:Choice>
        <mc:Fallback xmlns="">
          <p:sp>
            <p:nvSpPr>
              <p:cNvPr id="3" name="Content Placeholder 2">
                <a:extLst>
                  <a:ext uri="{FF2B5EF4-FFF2-40B4-BE49-F238E27FC236}">
                    <a16:creationId xmlns:a16="http://schemas.microsoft.com/office/drawing/2014/main" id="{7FE8546A-92EE-89E6-62BA-49C5812B7414}"/>
                  </a:ext>
                </a:extLst>
              </p:cNvPr>
              <p:cNvSpPr>
                <a:spLocks noGrp="1" noRot="1" noChangeAspect="1" noMove="1" noResize="1" noEditPoints="1" noAdjustHandles="1" noChangeArrowheads="1" noChangeShapeType="1" noTextEdit="1"/>
              </p:cNvSpPr>
              <p:nvPr>
                <p:ph idx="1"/>
              </p:nvPr>
            </p:nvSpPr>
            <p:spPr>
              <a:xfrm>
                <a:off x="233782" y="1476375"/>
                <a:ext cx="11177167" cy="4876995"/>
              </a:xfrm>
              <a:blipFill>
                <a:blip r:embed="rId2"/>
                <a:stretch>
                  <a:fillRect l="-600" t="-1375" r="-436"/>
                </a:stretch>
              </a:blipFill>
            </p:spPr>
            <p:txBody>
              <a:bodyPr/>
              <a:lstStyle/>
              <a:p>
                <a:r>
                  <a:rPr lang="en-US">
                    <a:noFill/>
                  </a:rPr>
                  <a:t> </a:t>
                </a:r>
              </a:p>
            </p:txBody>
          </p:sp>
        </mc:Fallback>
      </mc:AlternateContent>
    </p:spTree>
    <p:extLst>
      <p:ext uri="{BB962C8B-B14F-4D97-AF65-F5344CB8AC3E}">
        <p14:creationId xmlns:p14="http://schemas.microsoft.com/office/powerpoint/2010/main" val="426319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233783" y="276969"/>
            <a:ext cx="7725228" cy="590931"/>
          </a:xfrm>
        </p:spPr>
        <p:txBody>
          <a:bodyPr/>
          <a:lstStyle/>
          <a:p>
            <a:r>
              <a:rPr lang="en-US" dirty="0"/>
              <a:t>Step Size and Sim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233783" y="1380459"/>
                <a:ext cx="7604614" cy="6270019"/>
              </a:xfrm>
            </p:spPr>
            <p:txBody>
              <a:bodyPr/>
              <a:lstStyle/>
              <a:p>
                <a:pPr algn="just">
                  <a:lnSpc>
                    <a:spcPct val="107000"/>
                  </a:lnSpc>
                  <a:spcBef>
                    <a:spcPts val="0"/>
                  </a:spcBef>
                  <a:spcAft>
                    <a:spcPts val="800"/>
                  </a:spcAft>
                </a:pPr>
                <a:r>
                  <a:rPr lang="en-US" kern="100" dirty="0">
                    <a:latin typeface="Cambria Math" panose="02040503050406030204" pitchFamily="18" charset="0"/>
                    <a:ea typeface="Calibri" panose="020F0502020204030204" pitchFamily="34" charset="0"/>
                    <a:cs typeface="Times New Roman" panose="02020603050405020304" pitchFamily="18" charset="0"/>
                  </a:rPr>
                  <a:t>Discrete step size conversion for</a:t>
                </a:r>
                <a14:m>
                  <m:oMath xmlns:m="http://schemas.openxmlformats.org/officeDocument/2006/math">
                    <m:r>
                      <m:rPr>
                        <m:sty m:val="p"/>
                      </m:rPr>
                      <a:rPr lang="en-US" kern="100" dirty="0">
                        <a:latin typeface="Cambria Math" panose="02040503050406030204" pitchFamily="18" charset="0"/>
                        <a:ea typeface="Times New Roman" panose="02020603050405020304" pitchFamily="18" charset="0"/>
                        <a:cs typeface="Times New Roman" panose="02020603050405020304" pitchFamily="18" charset="0"/>
                      </a:rPr>
                      <m:t>Δ</m:t>
                    </m:r>
                    <m:r>
                      <a:rPr lang="en-US" b="0" i="1" kern="100" dirty="0" smtClean="0">
                        <a:latin typeface="Cambria Math" panose="02040503050406030204" pitchFamily="18" charset="0"/>
                        <a:ea typeface="Times New Roman" panose="02020603050405020304" pitchFamily="18" charset="0"/>
                        <a:cs typeface="Times New Roman" panose="02020603050405020304" pitchFamily="18" charset="0"/>
                      </a:rPr>
                      <m:t>𝑙</m:t>
                    </m:r>
                    <m:r>
                      <a:rPr lang="en-US" b="0" i="0" kern="100" dirty="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i="0" kern="100" dirty="0" smtClean="0">
                        <a:effectLst/>
                        <a:latin typeface="Cambria Math" panose="02040503050406030204" pitchFamily="18" charset="0"/>
                        <a:ea typeface="Times New Roman" panose="02020603050405020304" pitchFamily="18" charset="0"/>
                        <a:cs typeface="Times New Roman" panose="02020603050405020304" pitchFamily="18" charset="0"/>
                      </a:rPr>
                      <m:t>Δ</m:t>
                    </m:r>
                    <m:r>
                      <m:rPr>
                        <m:sty m:val="p"/>
                      </m:rPr>
                      <a:rPr lang="en-US" sz="1800" i="1" kern="100" dirty="0" err="1" smtClean="0">
                        <a:effectLst/>
                        <a:latin typeface="Cambria Math" panose="02040503050406030204" pitchFamily="18" charset="0"/>
                        <a:ea typeface="Times New Roman" panose="02020603050405020304" pitchFamily="18" charset="0"/>
                        <a:cs typeface="Times New Roman" panose="02020603050405020304" pitchFamily="18" charset="0"/>
                      </a:rPr>
                      <m:t>x</m:t>
                    </m:r>
                  </m:oMath>
                </a14:m>
                <a:r>
                  <a:rPr lang="en-US" sz="1800" i="1" kern="100" dirty="0">
                    <a:effectLst/>
                    <a:latin typeface="Cambria Math" panose="02040503050406030204" pitchFamily="18" charset="0"/>
                    <a:ea typeface="Calibri" panose="020F0502020204030204" pitchFamily="34" charset="0"/>
                    <a:cs typeface="Times New Roman" panose="02020603050405020304" pitchFamily="18" charset="0"/>
                  </a:rPr>
                  <a:t>=</a:t>
                </a:r>
                <a14:m>
                  <m:oMath xmlns:m="http://schemas.openxmlformats.org/officeDocument/2006/math">
                    <m:r>
                      <m:rPr>
                        <m:sty m:val="p"/>
                      </m:rPr>
                      <a:rPr lang="en-US" kern="100" dirty="0">
                        <a:latin typeface="Cambria Math" panose="02040503050406030204" pitchFamily="18" charset="0"/>
                        <a:ea typeface="Times New Roman" panose="02020603050405020304" pitchFamily="18" charset="0"/>
                        <a:cs typeface="Times New Roman" panose="02020603050405020304" pitchFamily="18" charset="0"/>
                      </a:rPr>
                      <m:t>Δ</m:t>
                    </m:r>
                    <m:r>
                      <a:rPr lang="en-US" b="0" i="1" kern="100" dirty="0" smtClean="0">
                        <a:latin typeface="Cambria Math" panose="02040503050406030204" pitchFamily="18" charset="0"/>
                        <a:ea typeface="Times New Roman" panose="02020603050405020304" pitchFamily="18" charset="0"/>
                        <a:cs typeface="Times New Roman" panose="02020603050405020304" pitchFamily="18" charset="0"/>
                      </a:rPr>
                      <m:t>𝑦</m:t>
                    </m:r>
                  </m:oMath>
                </a14:m>
                <a:r>
                  <a:rPr lang="en-US" sz="1800" i="1" kern="100" dirty="0">
                    <a:effectLst/>
                    <a:latin typeface="Cambria Math" panose="02040503050406030204" pitchFamily="18" charset="0"/>
                    <a:ea typeface="Calibri" panose="020F0502020204030204" pitchFamily="34" charset="0"/>
                    <a:cs typeface="Times New Roman" panose="02020603050405020304" pitchFamily="18" charset="0"/>
                  </a:rPr>
                  <a:t>=</a:t>
                </a:r>
                <a14:m>
                  <m:oMath xmlns:m="http://schemas.openxmlformats.org/officeDocument/2006/math">
                    <m:r>
                      <m:rPr>
                        <m:sty m:val="p"/>
                      </m:rPr>
                      <a:rPr lang="en-US" kern="100" dirty="0">
                        <a:latin typeface="Cambria Math" panose="02040503050406030204" pitchFamily="18" charset="0"/>
                        <a:ea typeface="Times New Roman" panose="02020603050405020304" pitchFamily="18" charset="0"/>
                        <a:cs typeface="Times New Roman" panose="02020603050405020304" pitchFamily="18" charset="0"/>
                      </a:rPr>
                      <m:t>Δ</m:t>
                    </m:r>
                    <m:r>
                      <a:rPr lang="en-US" b="0" i="1" kern="100" dirty="0" smtClean="0">
                        <a:latin typeface="Cambria Math" panose="02040503050406030204" pitchFamily="18" charset="0"/>
                        <a:ea typeface="Times New Roman" panose="02020603050405020304" pitchFamily="18" charset="0"/>
                        <a:cs typeface="Times New Roman" panose="02020603050405020304" pitchFamily="18" charset="0"/>
                      </a:rPr>
                      <m:t>𝑧</m:t>
                    </m:r>
                  </m:oMath>
                </a14:m>
                <a:r>
                  <a:rPr lang="en-US" sz="1800" i="1" kern="100" dirty="0">
                    <a:effectLst/>
                    <a:latin typeface="Cambria Math" panose="02040503050406030204" pitchFamily="18" charset="0"/>
                    <a:ea typeface="Calibri" panose="020F0502020204030204" pitchFamily="34" charset="0"/>
                    <a:cs typeface="Times New Roman" panose="02020603050405020304" pitchFamily="18" charset="0"/>
                  </a:rPr>
                  <a:t>. </a:t>
                </a:r>
                <a:r>
                  <a:rPr lang="en-US" kern="100" dirty="0">
                    <a:latin typeface="Cambria Math" panose="02040503050406030204" pitchFamily="18" charset="0"/>
                    <a:ea typeface="Calibri" panose="020F0502020204030204" pitchFamily="34" charset="0"/>
                    <a:cs typeface="Times New Roman" panose="02020603050405020304" pitchFamily="18" charset="0"/>
                  </a:rPr>
                  <a:t>Z direction components are scaled with respect to  the scale of </a:t>
                </a:r>
                <a14:m>
                  <m:oMath xmlns:m="http://schemas.openxmlformats.org/officeDocument/2006/math">
                    <m:r>
                      <m:rPr>
                        <m:sty m:val="p"/>
                      </m:rPr>
                      <a:rPr lang="en-US" kern="100" dirty="0">
                        <a:latin typeface="Cambria Math" panose="02040503050406030204" pitchFamily="18" charset="0"/>
                        <a:ea typeface="Times New Roman" panose="02020603050405020304" pitchFamily="18" charset="0"/>
                        <a:cs typeface="Times New Roman" panose="02020603050405020304" pitchFamily="18" charset="0"/>
                      </a:rPr>
                      <m:t>Δ</m:t>
                    </m:r>
                    <m:r>
                      <m:rPr>
                        <m:sty m:val="p"/>
                      </m:rPr>
                      <a:rPr lang="en-US" i="1" kern="100" dirty="0" err="1">
                        <a:latin typeface="Cambria Math" panose="02040503050406030204" pitchFamily="18" charset="0"/>
                        <a:ea typeface="Times New Roman" panose="02020603050405020304" pitchFamily="18" charset="0"/>
                        <a:cs typeface="Times New Roman" panose="02020603050405020304" pitchFamily="18" charset="0"/>
                      </a:rPr>
                      <m:t>x</m:t>
                    </m:r>
                  </m:oMath>
                </a14:m>
                <a:r>
                  <a:rPr lang="en-US" sz="1800" i="1" kern="100" dirty="0">
                    <a:effectLst/>
                    <a:latin typeface="Cambria Math" panose="02040503050406030204" pitchFamily="18" charset="0"/>
                    <a:ea typeface="Calibri" panose="020F0502020204030204" pitchFamily="34" charset="0"/>
                    <a:cs typeface="Times New Roman" panose="02020603050405020304" pitchFamily="18" charset="0"/>
                  </a:rPr>
                  <a:t> to </a:t>
                </a:r>
                <a:r>
                  <a:rPr lang="en-US" sz="1800" kern="100" dirty="0">
                    <a:effectLst/>
                    <a:latin typeface="Cambria Math" panose="02040503050406030204" pitchFamily="18" charset="0"/>
                    <a:ea typeface="Calibri" panose="020F0502020204030204" pitchFamily="34" charset="0"/>
                    <a:cs typeface="Times New Roman" panose="02020603050405020304" pitchFamily="18" charset="0"/>
                  </a:rPr>
                  <a:t>encourage isotropic propagation and decrease execution time.</a:t>
                </a:r>
              </a:p>
              <a:p>
                <a:pPr marL="0" indent="0" algn="just">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t>𝑑𝑙</m:t>
                      </m:r>
                      <m:r>
                        <a:rPr lang="en-US" sz="1800" i="1" kern="100"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𝑑𝑙</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𝑠𝑐𝑎𝑙𝑒</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𝑚𝑖𝑙</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1000</m:t>
                          </m:r>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𝑚𝑖𝑙</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den>
                              </m:f>
                            </m:e>
                          </m:d>
                        </m:den>
                      </m:f>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2.54</m:t>
                          </m:r>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𝑐𝑚</m:t>
                                  </m:r>
                                </m:den>
                              </m:f>
                            </m:e>
                          </m:d>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100</m:t>
                          </m:r>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𝑐𝑚</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den>
                              </m:f>
                            </m:e>
                          </m:d>
                        </m:den>
                      </m:f>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=0.23[</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𝑚𝑚</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This discretization resulted in 10 minutes to run all 5 simulations over 2294 time samples and 209525 spatial samples per time step. Symmetry could have been used to run 3, reducing sim time by 40%. </a:t>
                </a:r>
              </a:p>
              <a:p>
                <a:pPr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MoM sim only required 1 minute due the solver working best with frequency domain and linear matrix solution.</a:t>
                </a:r>
              </a:p>
              <a:p>
                <a:pPr marL="0" marR="0" algn="just">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mc:Choice>
        <mc:Fallback xmlns="">
          <p:sp>
            <p:nvSpPr>
              <p:cNvPr id="3" name="Content Placeholder 2">
                <a:extLst>
                  <a:ext uri="{FF2B5EF4-FFF2-40B4-BE49-F238E27FC236}">
                    <a16:creationId xmlns:a16="http://schemas.microsoft.com/office/drawing/2014/main" id="{7FE8546A-92EE-89E6-62BA-49C5812B7414}"/>
                  </a:ext>
                </a:extLst>
              </p:cNvPr>
              <p:cNvSpPr>
                <a:spLocks noGrp="1" noRot="1" noChangeAspect="1" noMove="1" noResize="1" noEditPoints="1" noAdjustHandles="1" noChangeArrowheads="1" noChangeShapeType="1" noTextEdit="1"/>
              </p:cNvSpPr>
              <p:nvPr>
                <p:ph idx="1"/>
              </p:nvPr>
            </p:nvSpPr>
            <p:spPr>
              <a:xfrm>
                <a:off x="233783" y="1380459"/>
                <a:ext cx="7604614" cy="6270019"/>
              </a:xfrm>
              <a:blipFill>
                <a:blip r:embed="rId2"/>
                <a:stretch>
                  <a:fillRect l="-881" t="-972" r="-64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CFCEF0C-5F33-D950-5C1F-652F9D2D3775}"/>
              </a:ext>
            </a:extLst>
          </p:cNvPr>
          <p:cNvPicPr>
            <a:picLocks noChangeAspect="1"/>
          </p:cNvPicPr>
          <p:nvPr/>
        </p:nvPicPr>
        <p:blipFill rotWithShape="1">
          <a:blip r:embed="rId3"/>
          <a:srcRect l="7057" t="27997" r="44458" b="18351"/>
          <a:stretch/>
        </p:blipFill>
        <p:spPr>
          <a:xfrm>
            <a:off x="8798660" y="1057555"/>
            <a:ext cx="2224219" cy="986807"/>
          </a:xfrm>
          <a:prstGeom prst="rect">
            <a:avLst/>
          </a:prstGeom>
        </p:spPr>
      </p:pic>
      <p:pic>
        <p:nvPicPr>
          <p:cNvPr id="15" name="Picture 14">
            <a:extLst>
              <a:ext uri="{FF2B5EF4-FFF2-40B4-BE49-F238E27FC236}">
                <a16:creationId xmlns:a16="http://schemas.microsoft.com/office/drawing/2014/main" id="{7CE7D06B-60BE-104D-E03F-13690AAC6ED9}"/>
              </a:ext>
            </a:extLst>
          </p:cNvPr>
          <p:cNvPicPr>
            <a:picLocks noChangeAspect="1"/>
          </p:cNvPicPr>
          <p:nvPr/>
        </p:nvPicPr>
        <p:blipFill rotWithShape="1">
          <a:blip r:embed="rId4"/>
          <a:srcRect l="11138" t="22600" r="12671" b="16688"/>
          <a:stretch/>
        </p:blipFill>
        <p:spPr>
          <a:xfrm>
            <a:off x="8798659" y="2044362"/>
            <a:ext cx="2224219" cy="986806"/>
          </a:xfrm>
          <a:prstGeom prst="rect">
            <a:avLst/>
          </a:prstGeom>
        </p:spPr>
      </p:pic>
      <p:pic>
        <p:nvPicPr>
          <p:cNvPr id="18" name="Picture 17">
            <a:extLst>
              <a:ext uri="{FF2B5EF4-FFF2-40B4-BE49-F238E27FC236}">
                <a16:creationId xmlns:a16="http://schemas.microsoft.com/office/drawing/2014/main" id="{7C042D99-DEB8-A6C2-9235-7D72AF5A7A08}"/>
              </a:ext>
            </a:extLst>
          </p:cNvPr>
          <p:cNvPicPr>
            <a:picLocks noChangeAspect="1"/>
          </p:cNvPicPr>
          <p:nvPr/>
        </p:nvPicPr>
        <p:blipFill rotWithShape="1">
          <a:blip r:embed="rId5"/>
          <a:srcRect r="9957" b="22452"/>
          <a:stretch/>
        </p:blipFill>
        <p:spPr>
          <a:xfrm>
            <a:off x="8798660" y="3003464"/>
            <a:ext cx="2224219" cy="986805"/>
          </a:xfrm>
          <a:prstGeom prst="rect">
            <a:avLst/>
          </a:prstGeom>
        </p:spPr>
      </p:pic>
      <p:pic>
        <p:nvPicPr>
          <p:cNvPr id="22" name="Picture 21">
            <a:extLst>
              <a:ext uri="{FF2B5EF4-FFF2-40B4-BE49-F238E27FC236}">
                <a16:creationId xmlns:a16="http://schemas.microsoft.com/office/drawing/2014/main" id="{61866123-1EBC-0C4C-7390-3CA3D4949CED}"/>
              </a:ext>
            </a:extLst>
          </p:cNvPr>
          <p:cNvPicPr>
            <a:picLocks noChangeAspect="1"/>
          </p:cNvPicPr>
          <p:nvPr/>
        </p:nvPicPr>
        <p:blipFill rotWithShape="1">
          <a:blip r:embed="rId6"/>
          <a:srcRect b="19669"/>
          <a:stretch/>
        </p:blipFill>
        <p:spPr>
          <a:xfrm>
            <a:off x="8798660" y="3981906"/>
            <a:ext cx="2224218" cy="973816"/>
          </a:xfrm>
          <a:prstGeom prst="rect">
            <a:avLst/>
          </a:prstGeom>
        </p:spPr>
      </p:pic>
      <p:pic>
        <p:nvPicPr>
          <p:cNvPr id="24" name="Picture 23">
            <a:extLst>
              <a:ext uri="{FF2B5EF4-FFF2-40B4-BE49-F238E27FC236}">
                <a16:creationId xmlns:a16="http://schemas.microsoft.com/office/drawing/2014/main" id="{FC7B5B42-042C-E5FF-F556-7EA8BBCF6F7B}"/>
              </a:ext>
            </a:extLst>
          </p:cNvPr>
          <p:cNvPicPr>
            <a:picLocks noChangeAspect="1"/>
          </p:cNvPicPr>
          <p:nvPr/>
        </p:nvPicPr>
        <p:blipFill rotWithShape="1">
          <a:blip r:embed="rId7"/>
          <a:srcRect b="32747"/>
          <a:stretch/>
        </p:blipFill>
        <p:spPr>
          <a:xfrm>
            <a:off x="8798659" y="4941006"/>
            <a:ext cx="2224218" cy="1032145"/>
          </a:xfrm>
          <a:prstGeom prst="rect">
            <a:avLst/>
          </a:prstGeom>
        </p:spPr>
      </p:pic>
      <p:pic>
        <p:nvPicPr>
          <p:cNvPr id="5" name="Picture 4">
            <a:extLst>
              <a:ext uri="{FF2B5EF4-FFF2-40B4-BE49-F238E27FC236}">
                <a16:creationId xmlns:a16="http://schemas.microsoft.com/office/drawing/2014/main" id="{73505D6E-3AC0-E0F9-1E22-40D2BC8B0DAF}"/>
              </a:ext>
            </a:extLst>
          </p:cNvPr>
          <p:cNvPicPr>
            <a:picLocks noChangeAspect="1"/>
          </p:cNvPicPr>
          <p:nvPr/>
        </p:nvPicPr>
        <p:blipFill>
          <a:blip r:embed="rId8"/>
          <a:stretch>
            <a:fillRect/>
          </a:stretch>
        </p:blipFill>
        <p:spPr>
          <a:xfrm>
            <a:off x="1905000" y="5658826"/>
            <a:ext cx="4191000" cy="628650"/>
          </a:xfrm>
          <a:prstGeom prst="rect">
            <a:avLst/>
          </a:prstGeom>
        </p:spPr>
      </p:pic>
    </p:spTree>
    <p:extLst>
      <p:ext uri="{BB962C8B-B14F-4D97-AF65-F5344CB8AC3E}">
        <p14:creationId xmlns:p14="http://schemas.microsoft.com/office/powerpoint/2010/main" val="191484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79F933-69FD-2F03-F206-F6C69CC11A62}"/>
              </a:ext>
            </a:extLst>
          </p:cNvPr>
          <p:cNvSpPr>
            <a:spLocks noGrp="1"/>
          </p:cNvSpPr>
          <p:nvPr>
            <p:ph type="body" idx="1"/>
          </p:nvPr>
        </p:nvSpPr>
        <p:spPr>
          <a:xfrm>
            <a:off x="838537" y="2513264"/>
            <a:ext cx="5138928" cy="393192"/>
          </a:xfrm>
        </p:spPr>
        <p:txBody>
          <a:bodyPr/>
          <a:lstStyle/>
          <a:p>
            <a:r>
              <a:rPr lang="en-US" dirty="0"/>
              <a:t>Ideal SCATTERING PARAMETERS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DC47E76-255D-A9CF-DC84-9904F00E2D2D}"/>
                  </a:ext>
                </a:extLst>
              </p:cNvPr>
              <p:cNvSpPr>
                <a:spLocks noGrp="1"/>
              </p:cNvSpPr>
              <p:nvPr>
                <p:ph sz="half" idx="2"/>
              </p:nvPr>
            </p:nvSpPr>
            <p:spPr>
              <a:xfrm>
                <a:off x="-181707" y="2746124"/>
                <a:ext cx="5706195" cy="1828842"/>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2000" b="1" i="1" smtClean="0">
                              <a:solidFill>
                                <a:srgbClr val="836967"/>
                              </a:solidFill>
                              <a:latin typeface="Cambria Math" panose="02040503050406030204" pitchFamily="18" charset="0"/>
                            </a:rPr>
                          </m:ctrlPr>
                        </m:fPr>
                        <m:num>
                          <m:d>
                            <m:dPr>
                              <m:begChr m:val="["/>
                              <m:endChr m:val="]"/>
                              <m:ctrlPr>
                                <a:rPr lang="en-US" sz="2000" b="1" i="1" smtClean="0">
                                  <a:solidFill>
                                    <a:srgbClr val="836967"/>
                                  </a:solidFill>
                                  <a:latin typeface="Cambria Math" panose="02040503050406030204" pitchFamily="18" charset="0"/>
                                </a:rPr>
                              </m:ctrlPr>
                            </m:dPr>
                            <m:e>
                              <m:sSup>
                                <m:sSupPr>
                                  <m:ctrlPr>
                                    <a:rPr lang="en-US" sz="2000" b="1" i="1">
                                      <a:solidFill>
                                        <a:srgbClr val="836967"/>
                                      </a:solidFill>
                                      <a:latin typeface="Cambria Math" panose="02040503050406030204" pitchFamily="18" charset="0"/>
                                    </a:rPr>
                                  </m:ctrlPr>
                                </m:sSup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𝑽</m:t>
                                      </m:r>
                                    </m:e>
                                  </m:acc>
                                </m:e>
                                <m:sup>
                                  <m:r>
                                    <a:rPr lang="en-US" sz="2000" b="1" i="0">
                                      <a:latin typeface="Cambria Math" panose="02040503050406030204" pitchFamily="18" charset="0"/>
                                    </a:rPr>
                                    <m:t>−</m:t>
                                  </m:r>
                                </m:sup>
                              </m:sSup>
                            </m:e>
                          </m:d>
                        </m:num>
                        <m:den>
                          <m:rad>
                            <m:radPr>
                              <m:degHide m:val="on"/>
                              <m:ctrlPr>
                                <a:rPr lang="en-US" sz="2000" b="1" i="1">
                                  <a:solidFill>
                                    <a:srgbClr val="836967"/>
                                  </a:solidFill>
                                  <a:latin typeface="Cambria Math" panose="02040503050406030204" pitchFamily="18" charset="0"/>
                                </a:rPr>
                              </m:ctrlPr>
                            </m:radPr>
                            <m:deg/>
                            <m:e>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𝒁</m:t>
                                  </m:r>
                                </m:e>
                                <m:sub>
                                  <m:r>
                                    <a:rPr lang="en-US" sz="2000" b="1" i="1">
                                      <a:latin typeface="Cambria Math" panose="02040503050406030204" pitchFamily="18" charset="0"/>
                                    </a:rPr>
                                    <m:t>𝒐</m:t>
                                  </m:r>
                                </m:sub>
                              </m:sSub>
                            </m:e>
                          </m:rad>
                          <m:r>
                            <a:rPr lang="en-US" sz="2000" b="1" i="0">
                              <a:latin typeface="Cambria Math" panose="02040503050406030204" pitchFamily="18" charset="0"/>
                            </a:rPr>
                            <m:t> </m:t>
                          </m:r>
                        </m:den>
                      </m:f>
                      <m:r>
                        <a:rPr lang="en-US" sz="2000" b="1" i="0">
                          <a:latin typeface="Cambria Math" panose="02040503050406030204" pitchFamily="18" charset="0"/>
                        </a:rPr>
                        <m:t>=−</m:t>
                      </m:r>
                      <m:f>
                        <m:fPr>
                          <m:ctrlPr>
                            <a:rPr lang="en-US" sz="2000" b="1" i="1">
                              <a:solidFill>
                                <a:srgbClr val="836967"/>
                              </a:solidFill>
                              <a:latin typeface="Cambria Math" panose="02040503050406030204" pitchFamily="18" charset="0"/>
                            </a:rPr>
                          </m:ctrlPr>
                        </m:fPr>
                        <m:num>
                          <m:r>
                            <a:rPr lang="en-US" sz="2000" b="1" i="1">
                              <a:latin typeface="Cambria Math" panose="02040503050406030204" pitchFamily="18" charset="0"/>
                            </a:rPr>
                            <m:t>𝒋</m:t>
                          </m:r>
                        </m:num>
                        <m:den>
                          <m:rad>
                            <m:radPr>
                              <m:degHide m:val="on"/>
                              <m:ctrlPr>
                                <a:rPr lang="en-US" sz="2000" b="1" i="1">
                                  <a:solidFill>
                                    <a:srgbClr val="836967"/>
                                  </a:solidFill>
                                  <a:latin typeface="Cambria Math" panose="02040503050406030204" pitchFamily="18" charset="0"/>
                                </a:rPr>
                              </m:ctrlPr>
                            </m:radPr>
                            <m:deg/>
                            <m:e>
                              <m:r>
                                <a:rPr lang="en-US" sz="2000" b="1" i="0">
                                  <a:latin typeface="Cambria Math" panose="02040503050406030204" pitchFamily="18" charset="0"/>
                                </a:rPr>
                                <m:t>𝟐</m:t>
                              </m:r>
                            </m:e>
                          </m:rad>
                        </m:den>
                      </m:f>
                      <m:d>
                        <m:dPr>
                          <m:begChr m:val="["/>
                          <m:endChr m:val="]"/>
                          <m:ctrlPr>
                            <a:rPr lang="en-US" sz="2000" b="1" i="1">
                              <a:solidFill>
                                <a:srgbClr val="836967"/>
                              </a:solidFill>
                              <a:latin typeface="Cambria Math" panose="02040503050406030204" pitchFamily="18" charset="0"/>
                            </a:rPr>
                          </m:ctrlPr>
                        </m:dPr>
                        <m:e>
                          <m:m>
                            <m:mPr>
                              <m:plcHide m:val="on"/>
                              <m:mcs>
                                <m:mc>
                                  <m:mcPr>
                                    <m:count m:val="4"/>
                                    <m:mcJc m:val="center"/>
                                  </m:mcPr>
                                </m:mc>
                              </m:mcs>
                              <m:ctrlPr>
                                <a:rPr lang="en-US" sz="2000" b="1" i="1">
                                  <a:solidFill>
                                    <a:srgbClr val="836967"/>
                                  </a:solidFill>
                                  <a:latin typeface="Cambria Math" panose="02040503050406030204" pitchFamily="18" charset="0"/>
                                </a:rPr>
                              </m:ctrlPr>
                            </m:mPr>
                            <m:mr>
                              <m:e>
                                <m:r>
                                  <a:rPr lang="en-US" sz="2000" b="1" i="0">
                                    <a:latin typeface="Cambria Math" panose="02040503050406030204" pitchFamily="18" charset="0"/>
                                  </a:rPr>
                                  <m:t>𝟎</m:t>
                                </m:r>
                              </m:e>
                              <m:e>
                                <m:r>
                                  <a:rPr lang="en-US" sz="2000" b="1" i="0">
                                    <a:latin typeface="Cambria Math" panose="02040503050406030204" pitchFamily="18" charset="0"/>
                                  </a:rPr>
                                  <m:t>𝟏</m:t>
                                </m:r>
                              </m:e>
                              <m:e>
                                <m:r>
                                  <a:rPr lang="en-US" sz="2000" b="1" i="0">
                                    <a:latin typeface="Cambria Math" panose="02040503050406030204" pitchFamily="18" charset="0"/>
                                  </a:rPr>
                                  <m:t>𝟏</m:t>
                                </m:r>
                              </m:e>
                              <m:e>
                                <m:r>
                                  <a:rPr lang="en-US" sz="2000" b="1" i="0">
                                    <a:latin typeface="Cambria Math" panose="02040503050406030204" pitchFamily="18" charset="0"/>
                                  </a:rPr>
                                  <m:t>𝟎</m:t>
                                </m:r>
                              </m:e>
                            </m:mr>
                            <m:mr>
                              <m:e>
                                <m:r>
                                  <a:rPr lang="en-US" sz="2000" b="1" i="0">
                                    <a:latin typeface="Cambria Math" panose="02040503050406030204" pitchFamily="18" charset="0"/>
                                  </a:rPr>
                                  <m:t>𝟏</m:t>
                                </m:r>
                              </m:e>
                              <m:e>
                                <m:r>
                                  <a:rPr lang="en-US" sz="2000" b="1" i="0">
                                    <a:latin typeface="Cambria Math" panose="02040503050406030204" pitchFamily="18" charset="0"/>
                                  </a:rPr>
                                  <m:t>𝟎</m:t>
                                </m:r>
                              </m:e>
                              <m:e>
                                <m:r>
                                  <a:rPr lang="en-US" sz="2000" b="1" i="0">
                                    <a:latin typeface="Cambria Math" panose="02040503050406030204" pitchFamily="18" charset="0"/>
                                  </a:rPr>
                                  <m:t>𝟎</m:t>
                                </m:r>
                              </m:e>
                              <m:e>
                                <m:r>
                                  <a:rPr lang="en-US" sz="2000" b="1" i="0">
                                    <a:latin typeface="Cambria Math" panose="02040503050406030204" pitchFamily="18" charset="0"/>
                                  </a:rPr>
                                  <m:t>−</m:t>
                                </m:r>
                                <m:r>
                                  <a:rPr lang="en-US" sz="2000" b="1" i="0">
                                    <a:latin typeface="Cambria Math" panose="02040503050406030204" pitchFamily="18" charset="0"/>
                                  </a:rPr>
                                  <m:t>𝟏</m:t>
                                </m:r>
                              </m:e>
                            </m:mr>
                            <m:mr>
                              <m:e>
                                <m:r>
                                  <a:rPr lang="en-US" sz="2000" b="1" i="0">
                                    <a:latin typeface="Cambria Math" panose="02040503050406030204" pitchFamily="18" charset="0"/>
                                  </a:rPr>
                                  <m:t>𝟏</m:t>
                                </m:r>
                              </m:e>
                              <m:e>
                                <m:r>
                                  <a:rPr lang="en-US" sz="2000" b="1" i="0">
                                    <a:latin typeface="Cambria Math" panose="02040503050406030204" pitchFamily="18" charset="0"/>
                                  </a:rPr>
                                  <m:t>𝟎</m:t>
                                </m:r>
                              </m:e>
                              <m:e>
                                <m:r>
                                  <a:rPr lang="en-US" sz="2000" b="1" i="0">
                                    <a:latin typeface="Cambria Math" panose="02040503050406030204" pitchFamily="18" charset="0"/>
                                  </a:rPr>
                                  <m:t>𝟎</m:t>
                                </m:r>
                              </m:e>
                              <m:e>
                                <m:r>
                                  <a:rPr lang="en-US" sz="2000" b="1" i="0">
                                    <a:latin typeface="Cambria Math" panose="02040503050406030204" pitchFamily="18" charset="0"/>
                                  </a:rPr>
                                  <m:t>𝟏</m:t>
                                </m:r>
                              </m:e>
                            </m:mr>
                            <m:mr>
                              <m:e>
                                <m:r>
                                  <a:rPr lang="en-US" sz="2000" b="1" i="0">
                                    <a:latin typeface="Cambria Math" panose="02040503050406030204" pitchFamily="18" charset="0"/>
                                  </a:rPr>
                                  <m:t>𝟎</m:t>
                                </m:r>
                              </m:e>
                              <m:e>
                                <m:r>
                                  <a:rPr lang="en-US" sz="2000" b="1" i="0">
                                    <a:latin typeface="Cambria Math" panose="02040503050406030204" pitchFamily="18" charset="0"/>
                                  </a:rPr>
                                  <m:t>−</m:t>
                                </m:r>
                                <m:r>
                                  <a:rPr lang="en-US" sz="2000" b="1" i="0">
                                    <a:latin typeface="Cambria Math" panose="02040503050406030204" pitchFamily="18" charset="0"/>
                                  </a:rPr>
                                  <m:t>𝟏</m:t>
                                </m:r>
                              </m:e>
                              <m:e>
                                <m:r>
                                  <a:rPr lang="en-US" sz="2000" b="1" i="0">
                                    <a:latin typeface="Cambria Math" panose="02040503050406030204" pitchFamily="18" charset="0"/>
                                  </a:rPr>
                                  <m:t>𝟏</m:t>
                                </m:r>
                              </m:e>
                              <m:e>
                                <m:r>
                                  <a:rPr lang="en-US" sz="2000" b="1" i="0">
                                    <a:latin typeface="Cambria Math" panose="02040503050406030204" pitchFamily="18" charset="0"/>
                                  </a:rPr>
                                  <m:t>𝟎</m:t>
                                </m:r>
                              </m:e>
                            </m:mr>
                          </m:m>
                        </m:e>
                      </m:d>
                      <m:f>
                        <m:fPr>
                          <m:ctrlPr>
                            <a:rPr lang="en-US" sz="2000" b="1" i="1">
                              <a:solidFill>
                                <a:srgbClr val="836967"/>
                              </a:solidFill>
                              <a:latin typeface="Cambria Math" panose="02040503050406030204" pitchFamily="18" charset="0"/>
                            </a:rPr>
                          </m:ctrlPr>
                        </m:fPr>
                        <m:num>
                          <m:d>
                            <m:dPr>
                              <m:begChr m:val="["/>
                              <m:endChr m:val="]"/>
                              <m:ctrlPr>
                                <a:rPr lang="en-US" sz="2000" b="1" i="1" smtClean="0">
                                  <a:solidFill>
                                    <a:srgbClr val="836967"/>
                                  </a:solidFill>
                                  <a:latin typeface="Cambria Math" panose="02040503050406030204" pitchFamily="18" charset="0"/>
                                </a:rPr>
                              </m:ctrlPr>
                            </m:dPr>
                            <m:e>
                              <m:sSup>
                                <m:sSupPr>
                                  <m:ctrlPr>
                                    <a:rPr lang="en-US" sz="2000" b="1" i="1">
                                      <a:solidFill>
                                        <a:srgbClr val="836967"/>
                                      </a:solidFill>
                                      <a:latin typeface="Cambria Math" panose="02040503050406030204" pitchFamily="18" charset="0"/>
                                    </a:rPr>
                                  </m:ctrlPr>
                                </m:sSup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𝑽</m:t>
                                      </m:r>
                                    </m:e>
                                  </m:acc>
                                </m:e>
                                <m:sup>
                                  <m:r>
                                    <a:rPr lang="en-US" sz="2000" b="1" i="0">
                                      <a:latin typeface="Cambria Math" panose="02040503050406030204" pitchFamily="18" charset="0"/>
                                    </a:rPr>
                                    <m:t>+</m:t>
                                  </m:r>
                                </m:sup>
                              </m:sSup>
                            </m:e>
                          </m:d>
                          <m:r>
                            <a:rPr lang="en-US" sz="2000" b="1" i="1" smtClean="0">
                              <a:latin typeface="Cambria Math" panose="02040503050406030204" pitchFamily="18" charset="0"/>
                            </a:rPr>
                            <m:t> </m:t>
                          </m:r>
                        </m:num>
                        <m:den>
                          <m:rad>
                            <m:radPr>
                              <m:degHide m:val="on"/>
                              <m:ctrlPr>
                                <a:rPr lang="en-US" sz="2000" b="1" i="1">
                                  <a:solidFill>
                                    <a:srgbClr val="836967"/>
                                  </a:solidFill>
                                  <a:latin typeface="Cambria Math" panose="02040503050406030204" pitchFamily="18" charset="0"/>
                                </a:rPr>
                              </m:ctrlPr>
                            </m:radPr>
                            <m:deg/>
                            <m:e>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𝒁</m:t>
                                  </m:r>
                                </m:e>
                                <m:sub>
                                  <m:r>
                                    <a:rPr lang="en-US" sz="2000" b="1" i="1">
                                      <a:latin typeface="Cambria Math" panose="02040503050406030204" pitchFamily="18" charset="0"/>
                                    </a:rPr>
                                    <m:t>𝒐</m:t>
                                  </m:r>
                                </m:sub>
                              </m:sSub>
                            </m:e>
                          </m:rad>
                        </m:den>
                      </m:f>
                    </m:oMath>
                  </m:oMathPara>
                </a14:m>
                <a:endParaRPr lang="en-US" sz="2400" b="1" dirty="0"/>
              </a:p>
              <a:p>
                <a:pPr marL="0" indent="0">
                  <a:buNone/>
                </a:pPr>
                <a:endParaRPr lang="en-US" sz="2400" b="1" dirty="0"/>
              </a:p>
            </p:txBody>
          </p:sp>
        </mc:Choice>
        <mc:Fallback xmlns="">
          <p:sp>
            <p:nvSpPr>
              <p:cNvPr id="4" name="Content Placeholder 3">
                <a:extLst>
                  <a:ext uri="{FF2B5EF4-FFF2-40B4-BE49-F238E27FC236}">
                    <a16:creationId xmlns:a16="http://schemas.microsoft.com/office/drawing/2014/main" id="{3DC47E76-255D-A9CF-DC84-9904F00E2D2D}"/>
                  </a:ext>
                </a:extLst>
              </p:cNvPr>
              <p:cNvSpPr>
                <a:spLocks noGrp="1" noRot="1" noChangeAspect="1" noMove="1" noResize="1" noEditPoints="1" noAdjustHandles="1" noChangeArrowheads="1" noChangeShapeType="1" noTextEdit="1"/>
              </p:cNvSpPr>
              <p:nvPr>
                <p:ph sz="half" idx="2"/>
              </p:nvPr>
            </p:nvSpPr>
            <p:spPr>
              <a:xfrm>
                <a:off x="-181707" y="2746124"/>
                <a:ext cx="5706195" cy="1828842"/>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E107C757-CBA1-0C38-2102-563AA253FE6A}"/>
              </a:ext>
            </a:extLst>
          </p:cNvPr>
          <p:cNvSpPr>
            <a:spLocks noGrp="1"/>
          </p:cNvSpPr>
          <p:nvPr>
            <p:ph type="body" sz="quarter" idx="3"/>
          </p:nvPr>
        </p:nvSpPr>
        <p:spPr>
          <a:xfrm>
            <a:off x="6388061" y="2520321"/>
            <a:ext cx="5138928" cy="379078"/>
          </a:xfrm>
        </p:spPr>
        <p:txBody>
          <a:bodyPr/>
          <a:lstStyle/>
          <a:p>
            <a:r>
              <a:rPr lang="en-US" dirty="0"/>
              <a:t>Result FDTD SCATTERING parameters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7B22FF7-3AF9-2D2A-E71E-3C683A9D8D98}"/>
                  </a:ext>
                </a:extLst>
              </p:cNvPr>
              <p:cNvSpPr>
                <a:spLocks noGrp="1"/>
              </p:cNvSpPr>
              <p:nvPr>
                <p:ph sz="quarter" idx="4"/>
              </p:nvPr>
            </p:nvSpPr>
            <p:spPr>
              <a:xfrm>
                <a:off x="5139991" y="2746124"/>
                <a:ext cx="6806033" cy="1878582"/>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2000" b="1" i="1" smtClean="0">
                              <a:solidFill>
                                <a:srgbClr val="836967"/>
                              </a:solidFill>
                              <a:latin typeface="Cambria Math" panose="02040503050406030204" pitchFamily="18" charset="0"/>
                            </a:rPr>
                          </m:ctrlPr>
                        </m:fPr>
                        <m:num>
                          <m:d>
                            <m:dPr>
                              <m:begChr m:val="["/>
                              <m:endChr m:val="]"/>
                              <m:ctrlPr>
                                <a:rPr lang="en-US" sz="2000" b="1" i="1">
                                  <a:solidFill>
                                    <a:srgbClr val="836967"/>
                                  </a:solidFill>
                                  <a:latin typeface="Cambria Math" panose="02040503050406030204" pitchFamily="18" charset="0"/>
                                </a:rPr>
                              </m:ctrlPr>
                            </m:dPr>
                            <m:e>
                              <m:sSup>
                                <m:sSupPr>
                                  <m:ctrlPr>
                                    <a:rPr lang="en-US" sz="2000" b="1" i="1">
                                      <a:solidFill>
                                        <a:srgbClr val="836967"/>
                                      </a:solidFill>
                                      <a:latin typeface="Cambria Math" panose="02040503050406030204" pitchFamily="18" charset="0"/>
                                    </a:rPr>
                                  </m:ctrlPr>
                                </m:sSup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𝑽</m:t>
                                      </m:r>
                                    </m:e>
                                  </m:acc>
                                </m:e>
                                <m:sup>
                                  <m:r>
                                    <a:rPr lang="en-US" sz="2000" b="1">
                                      <a:latin typeface="Cambria Math" panose="02040503050406030204" pitchFamily="18" charset="0"/>
                                    </a:rPr>
                                    <m:t>−</m:t>
                                  </m:r>
                                </m:sup>
                              </m:sSup>
                            </m:e>
                          </m:d>
                        </m:num>
                        <m:den>
                          <m:rad>
                            <m:radPr>
                              <m:degHide m:val="on"/>
                              <m:ctrlPr>
                                <a:rPr lang="en-US" sz="2000" b="1" i="1">
                                  <a:solidFill>
                                    <a:srgbClr val="836967"/>
                                  </a:solidFill>
                                  <a:latin typeface="Cambria Math" panose="02040503050406030204" pitchFamily="18" charset="0"/>
                                </a:rPr>
                              </m:ctrlPr>
                            </m:radPr>
                            <m:deg/>
                            <m:e>
                              <m:r>
                                <a:rPr lang="en-US" sz="2000" b="1" i="1" smtClean="0">
                                  <a:solidFill>
                                    <a:schemeClr val="tx1"/>
                                  </a:solidFill>
                                  <a:latin typeface="Cambria Math" panose="02040503050406030204" pitchFamily="18" charset="0"/>
                                </a:rPr>
                                <m:t>𝟒𝟖</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𝟑𝟗</m:t>
                              </m:r>
                            </m:e>
                          </m:rad>
                          <m:r>
                            <a:rPr lang="en-US" sz="2000" b="1" i="0">
                              <a:latin typeface="Cambria Math" panose="02040503050406030204" pitchFamily="18" charset="0"/>
                            </a:rPr>
                            <m:t> </m:t>
                          </m:r>
                        </m:den>
                      </m:f>
                      <m:r>
                        <a:rPr lang="en-US" sz="2000" b="1" i="0">
                          <a:latin typeface="Cambria Math" panose="02040503050406030204" pitchFamily="18" charset="0"/>
                        </a:rPr>
                        <m:t>=−</m:t>
                      </m:r>
                      <m:f>
                        <m:fPr>
                          <m:ctrlPr>
                            <a:rPr lang="en-US" sz="2000" b="1" i="1">
                              <a:solidFill>
                                <a:srgbClr val="836967"/>
                              </a:solidFill>
                              <a:latin typeface="Cambria Math" panose="02040503050406030204" pitchFamily="18" charset="0"/>
                            </a:rPr>
                          </m:ctrlPr>
                        </m:fPr>
                        <m:num>
                          <m:r>
                            <a:rPr lang="en-US" sz="2000" b="1" i="1">
                              <a:latin typeface="Cambria Math" panose="02040503050406030204" pitchFamily="18" charset="0"/>
                            </a:rPr>
                            <m:t>𝒋</m:t>
                          </m:r>
                        </m:num>
                        <m:den>
                          <m:rad>
                            <m:radPr>
                              <m:degHide m:val="on"/>
                              <m:ctrlPr>
                                <a:rPr lang="en-US" sz="2000" b="1" i="1">
                                  <a:solidFill>
                                    <a:srgbClr val="836967"/>
                                  </a:solidFill>
                                  <a:latin typeface="Cambria Math" panose="02040503050406030204" pitchFamily="18" charset="0"/>
                                </a:rPr>
                              </m:ctrlPr>
                            </m:radPr>
                            <m:deg/>
                            <m:e>
                              <m:r>
                                <a:rPr lang="en-US" sz="2000" b="1" i="0">
                                  <a:latin typeface="Cambria Math" panose="02040503050406030204" pitchFamily="18" charset="0"/>
                                </a:rPr>
                                <m:t>𝟐</m:t>
                              </m:r>
                            </m:e>
                          </m:rad>
                        </m:den>
                      </m:f>
                      <m:d>
                        <m:dPr>
                          <m:begChr m:val="["/>
                          <m:endChr m:val="]"/>
                          <m:ctrlPr>
                            <a:rPr lang="en-US" sz="2000" b="1" i="1">
                              <a:solidFill>
                                <a:srgbClr val="836967"/>
                              </a:solidFill>
                              <a:latin typeface="Cambria Math" panose="02040503050406030204" pitchFamily="18" charset="0"/>
                            </a:rPr>
                          </m:ctrlPr>
                        </m:dPr>
                        <m:e>
                          <m:m>
                            <m:mPr>
                              <m:plcHide m:val="on"/>
                              <m:mcs>
                                <m:mc>
                                  <m:mcPr>
                                    <m:count m:val="4"/>
                                    <m:mcJc m:val="center"/>
                                  </m:mcPr>
                                </m:mc>
                              </m:mcs>
                              <m:ctrlPr>
                                <a:rPr lang="en-US" sz="2000" b="1" i="1">
                                  <a:solidFill>
                                    <a:srgbClr val="836967"/>
                                  </a:solidFill>
                                  <a:latin typeface="Cambria Math" panose="02040503050406030204" pitchFamily="18" charset="0"/>
                                </a:rPr>
                              </m:ctrlPr>
                            </m:mPr>
                            <m:mr>
                              <m:e>
                                <m:r>
                                  <a:rPr lang="en-US" sz="2000" b="1" i="0"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𝟎𝟒</m:t>
                                </m:r>
                              </m:e>
                              <m:e>
                                <m:r>
                                  <a:rPr lang="en-US" sz="2000" b="1" i="0" smtClean="0">
                                    <a:latin typeface="Cambria Math" panose="02040503050406030204" pitchFamily="18" charset="0"/>
                                  </a:rPr>
                                  <m:t>𝟏</m:t>
                                </m:r>
                                <m:r>
                                  <a:rPr lang="en-US" sz="2000" b="1" i="0" smtClean="0">
                                    <a:latin typeface="Cambria Math" panose="02040503050406030204" pitchFamily="18" charset="0"/>
                                  </a:rPr>
                                  <m:t>.</m:t>
                                </m:r>
                                <m:r>
                                  <a:rPr lang="en-US" sz="2000" b="1" i="0" smtClean="0">
                                    <a:latin typeface="Cambria Math" panose="02040503050406030204" pitchFamily="18" charset="0"/>
                                  </a:rPr>
                                  <m:t>𝟎𝟒</m:t>
                                </m:r>
                              </m:e>
                              <m:e>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𝟗𝟖</m:t>
                                </m:r>
                              </m:e>
                              <m:e>
                                <m:r>
                                  <a:rPr lang="en-US" sz="2000" b="1" i="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𝟎𝟐</m:t>
                                </m:r>
                              </m:e>
                            </m:mr>
                            <m:mr>
                              <m:e>
                                <m:r>
                                  <a:rPr lang="en-US" sz="2000" b="1" i="0">
                                    <a:latin typeface="Cambria Math" panose="02040503050406030204" pitchFamily="18" charset="0"/>
                                  </a:rPr>
                                  <m:t>𝟏</m:t>
                                </m:r>
                                <m:r>
                                  <a:rPr lang="en-US" sz="2000" b="1" i="0" smtClean="0">
                                    <a:latin typeface="Cambria Math" panose="02040503050406030204" pitchFamily="18" charset="0"/>
                                  </a:rPr>
                                  <m:t>.</m:t>
                                </m:r>
                                <m:r>
                                  <a:rPr lang="en-US" sz="2000" b="1" i="0" smtClean="0">
                                    <a:latin typeface="Cambria Math" panose="02040503050406030204" pitchFamily="18" charset="0"/>
                                  </a:rPr>
                                  <m:t>𝟎𝟒</m:t>
                                </m:r>
                              </m:e>
                              <m:e>
                                <m:r>
                                  <a:rPr lang="en-US" sz="2000" b="1" i="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𝟎𝟒</m:t>
                                </m:r>
                              </m:e>
                              <m:e>
                                <m:r>
                                  <a:rPr lang="en-US" sz="2000" b="1" i="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𝟎𝟐</m:t>
                                </m:r>
                              </m:e>
                              <m:e>
                                <m:r>
                                  <a:rPr lang="en-US" sz="2000" b="1" i="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𝟗𝟗</m:t>
                                </m:r>
                              </m:e>
                            </m:mr>
                            <m:mr>
                              <m:e>
                                <m:r>
                                  <a:rPr lang="en-US" sz="2000" b="1" i="0" smtClean="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𝟗𝟖</m:t>
                                </m:r>
                              </m:e>
                              <m:e>
                                <m:r>
                                  <a:rPr lang="en-US" sz="2000" b="1" i="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𝟎𝟐</m:t>
                                </m:r>
                              </m:e>
                              <m:e>
                                <m:r>
                                  <a:rPr lang="en-US" sz="2000" b="1" i="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𝟎𝟒</m:t>
                                </m:r>
                              </m:e>
                              <m:e>
                                <m:r>
                                  <a:rPr lang="en-US" sz="2000" b="1" i="0">
                                    <a:latin typeface="Cambria Math" panose="02040503050406030204" pitchFamily="18" charset="0"/>
                                  </a:rPr>
                                  <m:t>𝟏</m:t>
                                </m:r>
                                <m:r>
                                  <a:rPr lang="en-US" sz="2000" b="1" i="0" smtClean="0">
                                    <a:latin typeface="Cambria Math" panose="02040503050406030204" pitchFamily="18" charset="0"/>
                                  </a:rPr>
                                  <m:t>.</m:t>
                                </m:r>
                                <m:r>
                                  <a:rPr lang="en-US" sz="2000" b="1" i="0" smtClean="0">
                                    <a:latin typeface="Cambria Math" panose="02040503050406030204" pitchFamily="18" charset="0"/>
                                  </a:rPr>
                                  <m:t>𝟎𝟒</m:t>
                                </m:r>
                              </m:e>
                            </m:mr>
                            <m:mr>
                              <m:e>
                                <m:r>
                                  <a:rPr lang="en-US" sz="2000" b="1" i="0" smtClean="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𝟎𝟐</m:t>
                                </m:r>
                              </m:e>
                              <m:e>
                                <m:r>
                                  <a:rPr lang="en-US" sz="2000" b="1" i="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𝟗𝟗</m:t>
                                </m:r>
                              </m:e>
                              <m:e>
                                <m:r>
                                  <a:rPr lang="en-US" sz="2000" b="1" i="0">
                                    <a:latin typeface="Cambria Math" panose="02040503050406030204" pitchFamily="18" charset="0"/>
                                  </a:rPr>
                                  <m:t>𝟏</m:t>
                                </m:r>
                                <m:r>
                                  <a:rPr lang="en-US" sz="2000" b="1" i="0" smtClean="0">
                                    <a:latin typeface="Cambria Math" panose="02040503050406030204" pitchFamily="18" charset="0"/>
                                  </a:rPr>
                                  <m:t>.</m:t>
                                </m:r>
                                <m:r>
                                  <a:rPr lang="en-US" sz="2000" b="1" i="0" smtClean="0">
                                    <a:latin typeface="Cambria Math" panose="02040503050406030204" pitchFamily="18" charset="0"/>
                                  </a:rPr>
                                  <m:t>𝟎</m:t>
                                </m:r>
                                <m:r>
                                  <a:rPr lang="en-US" sz="2000" b="1" i="1" smtClean="0">
                                    <a:latin typeface="Cambria Math" panose="02040503050406030204" pitchFamily="18" charset="0"/>
                                  </a:rPr>
                                  <m:t>𝟒</m:t>
                                </m:r>
                              </m:e>
                              <m:e>
                                <m:r>
                                  <a:rPr lang="en-US" sz="2000" b="1" i="0">
                                    <a:latin typeface="Cambria Math" panose="02040503050406030204" pitchFamily="18" charset="0"/>
                                  </a:rPr>
                                  <m:t>𝟎</m:t>
                                </m:r>
                                <m:r>
                                  <a:rPr lang="en-US" sz="2000" b="1" i="0" smtClean="0">
                                    <a:latin typeface="Cambria Math" panose="02040503050406030204" pitchFamily="18" charset="0"/>
                                  </a:rPr>
                                  <m:t>.</m:t>
                                </m:r>
                                <m:r>
                                  <a:rPr lang="en-US" sz="2000" b="1" i="0" smtClean="0">
                                    <a:latin typeface="Cambria Math" panose="02040503050406030204" pitchFamily="18" charset="0"/>
                                  </a:rPr>
                                  <m:t>𝟎𝟒</m:t>
                                </m:r>
                              </m:e>
                            </m:mr>
                          </m:m>
                        </m:e>
                      </m:d>
                      <m:f>
                        <m:fPr>
                          <m:ctrlPr>
                            <a:rPr lang="en-US" sz="2000" b="1" i="1">
                              <a:solidFill>
                                <a:srgbClr val="836967"/>
                              </a:solidFill>
                              <a:latin typeface="Cambria Math" panose="02040503050406030204" pitchFamily="18" charset="0"/>
                            </a:rPr>
                          </m:ctrlPr>
                        </m:fPr>
                        <m:num>
                          <m:d>
                            <m:dPr>
                              <m:begChr m:val="["/>
                              <m:endChr m:val="]"/>
                              <m:ctrlPr>
                                <a:rPr lang="en-US" sz="2000" b="1" i="1">
                                  <a:solidFill>
                                    <a:srgbClr val="836967"/>
                                  </a:solidFill>
                                  <a:latin typeface="Cambria Math" panose="02040503050406030204" pitchFamily="18" charset="0"/>
                                </a:rPr>
                              </m:ctrlPr>
                            </m:dPr>
                            <m:e>
                              <m:sSup>
                                <m:sSupPr>
                                  <m:ctrlPr>
                                    <a:rPr lang="en-US" sz="2000" b="1" i="1">
                                      <a:solidFill>
                                        <a:srgbClr val="836967"/>
                                      </a:solidFill>
                                      <a:latin typeface="Cambria Math" panose="02040503050406030204" pitchFamily="18" charset="0"/>
                                    </a:rPr>
                                  </m:ctrlPr>
                                </m:sSup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𝑽</m:t>
                                      </m:r>
                                    </m:e>
                                  </m:acc>
                                </m:e>
                                <m:sup>
                                  <m:r>
                                    <a:rPr lang="en-US" sz="2000" b="1">
                                      <a:latin typeface="Cambria Math" panose="02040503050406030204" pitchFamily="18" charset="0"/>
                                    </a:rPr>
                                    <m:t>+</m:t>
                                  </m:r>
                                </m:sup>
                              </m:sSup>
                            </m:e>
                          </m:d>
                        </m:num>
                        <m:den>
                          <m:rad>
                            <m:radPr>
                              <m:degHide m:val="on"/>
                              <m:ctrlPr>
                                <a:rPr lang="en-US" sz="2000" b="1" i="1">
                                  <a:solidFill>
                                    <a:srgbClr val="836967"/>
                                  </a:solidFill>
                                  <a:latin typeface="Cambria Math" panose="02040503050406030204" pitchFamily="18" charset="0"/>
                                </a:rPr>
                              </m:ctrlPr>
                            </m:radPr>
                            <m:deg/>
                            <m:e>
                              <m:r>
                                <a:rPr lang="en-US" sz="2000" b="1" i="1">
                                  <a:latin typeface="Cambria Math" panose="02040503050406030204" pitchFamily="18" charset="0"/>
                                </a:rPr>
                                <m:t>𝟒𝟖</m:t>
                              </m:r>
                              <m:r>
                                <a:rPr lang="en-US" sz="2000" b="1" i="1">
                                  <a:latin typeface="Cambria Math" panose="02040503050406030204" pitchFamily="18" charset="0"/>
                                </a:rPr>
                                <m:t>.</m:t>
                              </m:r>
                              <m:r>
                                <a:rPr lang="en-US" sz="2000" b="1" i="1">
                                  <a:latin typeface="Cambria Math" panose="02040503050406030204" pitchFamily="18" charset="0"/>
                                </a:rPr>
                                <m:t>𝟑𝟗</m:t>
                              </m:r>
                            </m:e>
                          </m:rad>
                        </m:den>
                      </m:f>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sz="1800" b="1" i="1" smtClean="0">
                          <a:solidFill>
                            <a:srgbClr val="836967"/>
                          </a:solidFill>
                          <a:latin typeface="Cambria Math" panose="02040503050406030204" pitchFamily="18" charset="0"/>
                        </a:rPr>
                        <m:t>      </m:t>
                      </m:r>
                    </m:oMath>
                  </m:oMathPara>
                </a14:m>
                <a:endParaRPr lang="en-US" sz="1800" b="1" i="1" dirty="0">
                  <a:solidFill>
                    <a:srgbClr val="836967"/>
                  </a:solidFill>
                  <a:latin typeface="Cambria Math" panose="02040503050406030204" pitchFamily="18" charset="0"/>
                </a:endParaRPr>
              </a:p>
            </p:txBody>
          </p:sp>
        </mc:Choice>
        <mc:Fallback xmlns="">
          <p:sp>
            <p:nvSpPr>
              <p:cNvPr id="6" name="Content Placeholder 5">
                <a:extLst>
                  <a:ext uri="{FF2B5EF4-FFF2-40B4-BE49-F238E27FC236}">
                    <a16:creationId xmlns:a16="http://schemas.microsoft.com/office/drawing/2014/main" id="{C7B22FF7-3AF9-2D2A-E71E-3C683A9D8D98}"/>
                  </a:ext>
                </a:extLst>
              </p:cNvPr>
              <p:cNvSpPr>
                <a:spLocks noGrp="1" noRot="1" noChangeAspect="1" noMove="1" noResize="1" noEditPoints="1" noAdjustHandles="1" noChangeArrowheads="1" noChangeShapeType="1" noTextEdit="1"/>
              </p:cNvSpPr>
              <p:nvPr>
                <p:ph sz="quarter" idx="4"/>
              </p:nvPr>
            </p:nvSpPr>
            <p:spPr>
              <a:xfrm>
                <a:off x="5139991" y="2746124"/>
                <a:ext cx="6806033" cy="1878582"/>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BACFBE5-5EDD-58B3-5596-0D9977E00F29}"/>
                  </a:ext>
                </a:extLst>
              </p:cNvPr>
              <p:cNvSpPr txBox="1"/>
              <p:nvPr/>
            </p:nvSpPr>
            <p:spPr>
              <a:xfrm>
                <a:off x="-435876" y="5196801"/>
                <a:ext cx="6214532"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836967"/>
                          </a:solidFill>
                          <a:latin typeface="Cambria Math" panose="02040503050406030204" pitchFamily="18" charset="0"/>
                        </a:rPr>
                        <m:t> </m:t>
                      </m:r>
                      <m:d>
                        <m:dPr>
                          <m:begChr m:val="["/>
                          <m:endChr m:val="]"/>
                          <m:ctrlPr>
                            <a:rPr lang="en-US" sz="1800" b="1" i="1" smtClean="0">
                              <a:solidFill>
                                <a:srgbClr val="836967"/>
                              </a:solidFill>
                              <a:latin typeface="Cambria Math" panose="02040503050406030204" pitchFamily="18" charset="0"/>
                            </a:rPr>
                          </m:ctrlPr>
                        </m:dPr>
                        <m:e>
                          <m:acc>
                            <m:accPr>
                              <m:chr m:val="⃗"/>
                              <m:ctrlPr>
                                <a:rPr lang="en-US" sz="1800" b="1" i="1" smtClean="0">
                                  <a:solidFill>
                                    <a:srgbClr val="836967"/>
                                  </a:solidFill>
                                  <a:latin typeface="Cambria Math" panose="02040503050406030204" pitchFamily="18" charset="0"/>
                                </a:rPr>
                              </m:ctrlPr>
                            </m:accPr>
                            <m:e>
                              <m:r>
                                <a:rPr lang="en-US" sz="1800" b="1" i="1" smtClean="0">
                                  <a:solidFill>
                                    <a:srgbClr val="836967"/>
                                  </a:solidFill>
                                  <a:latin typeface="Cambria Math" panose="02040503050406030204" pitchFamily="18" charset="0"/>
                                </a:rPr>
                                <m:t>𝑽</m:t>
                              </m:r>
                            </m:e>
                          </m:acc>
                        </m:e>
                      </m:d>
                      <m:r>
                        <a:rPr lang="en-US" sz="1800" b="1" i="0">
                          <a:latin typeface="Cambria Math" panose="02040503050406030204" pitchFamily="18" charset="0"/>
                        </a:rPr>
                        <m:t>=</m:t>
                      </m:r>
                      <m:d>
                        <m:dPr>
                          <m:begChr m:val="["/>
                          <m:endChr m:val="]"/>
                          <m:ctrlPr>
                            <a:rPr lang="en-US" sz="1800" b="1" i="1">
                              <a:solidFill>
                                <a:srgbClr val="836967"/>
                              </a:solidFill>
                              <a:latin typeface="Cambria Math" panose="02040503050406030204" pitchFamily="18" charset="0"/>
                            </a:rPr>
                          </m:ctrlPr>
                        </m:dPr>
                        <m:e>
                          <m:m>
                            <m:mPr>
                              <m:plcHide m:val="on"/>
                              <m:mcs>
                                <m:mc>
                                  <m:mcPr>
                                    <m:count m:val="4"/>
                                    <m:mcJc m:val="center"/>
                                  </m:mcPr>
                                </m:mc>
                              </m:mcs>
                              <m:ctrlPr>
                                <a:rPr lang="en-US" sz="1800" b="1" i="1">
                                  <a:solidFill>
                                    <a:srgbClr val="836967"/>
                                  </a:solidFill>
                                  <a:latin typeface="Cambria Math" panose="02040503050406030204" pitchFamily="18" charset="0"/>
                                </a:rPr>
                              </m:ctrlPr>
                            </m:mPr>
                            <m:mr>
                              <m:e>
                                <m:r>
                                  <a:rPr lang="en-US" sz="1800" b="1" i="0" smtClean="0">
                                    <a:solidFill>
                                      <a:srgbClr val="836967"/>
                                    </a:solidFill>
                                    <a:latin typeface="Cambria Math" panose="02040503050406030204" pitchFamily="18" charset="0"/>
                                  </a:rPr>
                                  <m:t>𝟓</m:t>
                                </m:r>
                                <m:r>
                                  <a:rPr lang="en-US" sz="1800" b="1" i="0" smtClean="0">
                                    <a:latin typeface="Cambria Math" panose="02040503050406030204" pitchFamily="18" charset="0"/>
                                  </a:rPr>
                                  <m:t>𝟎</m:t>
                                </m:r>
                              </m:e>
                              <m:e>
                                <m:r>
                                  <a:rPr lang="en-US" sz="1800" b="1" i="0" smtClean="0">
                                    <a:latin typeface="Cambria Math" panose="02040503050406030204" pitchFamily="18" charset="0"/>
                                  </a:rPr>
                                  <m:t>𝟕𝟎</m:t>
                                </m:r>
                                <m:r>
                                  <a:rPr lang="en-US" sz="1800" b="1" i="0" smtClean="0">
                                    <a:latin typeface="Cambria Math" panose="02040503050406030204" pitchFamily="18" charset="0"/>
                                  </a:rPr>
                                  <m:t>.</m:t>
                                </m:r>
                                <m:r>
                                  <a:rPr lang="en-US" sz="1800" b="1" i="1" smtClean="0">
                                    <a:latin typeface="Cambria Math" panose="02040503050406030204" pitchFamily="18" charset="0"/>
                                  </a:rPr>
                                  <m:t>𝟕</m:t>
                                </m:r>
                              </m:e>
                              <m:e>
                                <m:r>
                                  <a:rPr lang="en-US" sz="1800" b="1" i="0" smtClean="0">
                                    <a:latin typeface="Cambria Math" panose="02040503050406030204" pitchFamily="18" charset="0"/>
                                  </a:rPr>
                                  <m:t>𝟕𝟎</m:t>
                                </m:r>
                                <m:r>
                                  <a:rPr lang="en-US" sz="1800" b="1" i="0" smtClean="0">
                                    <a:latin typeface="Cambria Math" panose="02040503050406030204" pitchFamily="18" charset="0"/>
                                  </a:rPr>
                                  <m:t>.</m:t>
                                </m:r>
                                <m:r>
                                  <a:rPr lang="en-US" sz="1800" b="1" i="1" smtClean="0">
                                    <a:latin typeface="Cambria Math" panose="02040503050406030204" pitchFamily="18" charset="0"/>
                                  </a:rPr>
                                  <m:t>𝟕</m:t>
                                </m:r>
                              </m:e>
                              <m:e>
                                <m:r>
                                  <a:rPr lang="en-US" sz="1800" b="1" i="1" smtClean="0">
                                    <a:latin typeface="Cambria Math" panose="02040503050406030204" pitchFamily="18" charset="0"/>
                                  </a:rPr>
                                  <m:t>𝟏𝟎</m:t>
                                </m:r>
                                <m:r>
                                  <a:rPr lang="en-US" sz="1800" b="1" i="0">
                                    <a:latin typeface="Cambria Math" panose="02040503050406030204" pitchFamily="18" charset="0"/>
                                  </a:rPr>
                                  <m:t>𝟎</m:t>
                                </m:r>
                              </m:e>
                            </m:mr>
                            <m:mr>
                              <m:e>
                                <m:r>
                                  <a:rPr lang="en-US" sz="1800" b="1" i="0" smtClean="0">
                                    <a:latin typeface="Cambria Math" panose="02040503050406030204" pitchFamily="18" charset="0"/>
                                  </a:rPr>
                                  <m:t>𝟕𝟎</m:t>
                                </m:r>
                                <m:r>
                                  <a:rPr lang="en-US" sz="1800" b="1" i="0" smtClean="0">
                                    <a:latin typeface="Cambria Math" panose="02040503050406030204" pitchFamily="18" charset="0"/>
                                  </a:rPr>
                                  <m:t>.</m:t>
                                </m:r>
                                <m:r>
                                  <a:rPr lang="en-US" sz="1800" b="1" i="1" smtClean="0">
                                    <a:latin typeface="Cambria Math" panose="02040503050406030204" pitchFamily="18" charset="0"/>
                                  </a:rPr>
                                  <m:t>𝟕</m:t>
                                </m:r>
                              </m:e>
                              <m:e>
                                <m:r>
                                  <a:rPr lang="en-US" sz="1800" b="1" i="0" smtClean="0">
                                    <a:latin typeface="Cambria Math" panose="02040503050406030204" pitchFamily="18" charset="0"/>
                                  </a:rPr>
                                  <m:t>𝟓</m:t>
                                </m:r>
                                <m:r>
                                  <a:rPr lang="en-US" sz="1800" b="1" i="0">
                                    <a:latin typeface="Cambria Math" panose="02040503050406030204" pitchFamily="18" charset="0"/>
                                  </a:rPr>
                                  <m:t>𝟎</m:t>
                                </m:r>
                              </m:e>
                              <m:e>
                                <m:r>
                                  <a:rPr lang="en-US" sz="1800" b="1" i="1" smtClean="0">
                                    <a:latin typeface="Cambria Math" panose="02040503050406030204" pitchFamily="18" charset="0"/>
                                  </a:rPr>
                                  <m:t>𝟏</m:t>
                                </m:r>
                                <m:r>
                                  <a:rPr lang="en-US" sz="1800" b="1" i="0" smtClean="0">
                                    <a:latin typeface="Cambria Math" panose="02040503050406030204" pitchFamily="18" charset="0"/>
                                  </a:rPr>
                                  <m:t>𝟎</m:t>
                                </m:r>
                                <m:r>
                                  <a:rPr lang="en-US" sz="1800" b="1" i="0">
                                    <a:latin typeface="Cambria Math" panose="02040503050406030204" pitchFamily="18" charset="0"/>
                                  </a:rPr>
                                  <m:t>𝟎</m:t>
                                </m:r>
                              </m:e>
                              <m:e>
                                <m:r>
                                  <a:rPr lang="en-US" sz="1800" b="1" i="1" smtClean="0">
                                    <a:latin typeface="Cambria Math" panose="02040503050406030204" pitchFamily="18" charset="0"/>
                                  </a:rPr>
                                  <m:t>𝟕𝟎</m:t>
                                </m:r>
                                <m:r>
                                  <a:rPr lang="en-US" sz="1800" b="1" i="1" smtClean="0">
                                    <a:latin typeface="Cambria Math" panose="02040503050406030204" pitchFamily="18" charset="0"/>
                                  </a:rPr>
                                  <m:t>.</m:t>
                                </m:r>
                                <m:r>
                                  <a:rPr lang="en-US" sz="1800" b="1" i="1" smtClean="0">
                                    <a:latin typeface="Cambria Math" panose="02040503050406030204" pitchFamily="18" charset="0"/>
                                  </a:rPr>
                                  <m:t>𝟕</m:t>
                                </m:r>
                              </m:e>
                            </m:mr>
                            <m:mr>
                              <m:e>
                                <m:r>
                                  <a:rPr lang="en-US" sz="1800" b="1" i="0" smtClean="0">
                                    <a:latin typeface="Cambria Math" panose="02040503050406030204" pitchFamily="18" charset="0"/>
                                  </a:rPr>
                                  <m:t>𝟕𝟎</m:t>
                                </m:r>
                                <m:r>
                                  <a:rPr lang="en-US" sz="1800" b="1" i="0" smtClean="0">
                                    <a:latin typeface="Cambria Math" panose="02040503050406030204" pitchFamily="18" charset="0"/>
                                  </a:rPr>
                                  <m:t>.</m:t>
                                </m:r>
                                <m:r>
                                  <a:rPr lang="en-US" sz="1800" b="1" i="1" smtClean="0">
                                    <a:latin typeface="Cambria Math" panose="02040503050406030204" pitchFamily="18" charset="0"/>
                                  </a:rPr>
                                  <m:t>𝟕</m:t>
                                </m:r>
                              </m:e>
                              <m:e>
                                <m:r>
                                  <a:rPr lang="en-US" sz="1800" b="1" i="1" smtClean="0">
                                    <a:latin typeface="Cambria Math" panose="02040503050406030204" pitchFamily="18" charset="0"/>
                                  </a:rPr>
                                  <m:t>𝟏𝟎</m:t>
                                </m:r>
                                <m:r>
                                  <a:rPr lang="en-US" sz="1800" b="1" i="0">
                                    <a:latin typeface="Cambria Math" panose="02040503050406030204" pitchFamily="18" charset="0"/>
                                  </a:rPr>
                                  <m:t>𝟎</m:t>
                                </m:r>
                              </m:e>
                              <m:e>
                                <m:r>
                                  <a:rPr lang="en-US" sz="1800" b="1" i="0" smtClean="0">
                                    <a:latin typeface="Cambria Math" panose="02040503050406030204" pitchFamily="18" charset="0"/>
                                  </a:rPr>
                                  <m:t>𝟓</m:t>
                                </m:r>
                                <m:r>
                                  <a:rPr lang="en-US" sz="1800" b="1" i="0">
                                    <a:latin typeface="Cambria Math" panose="02040503050406030204" pitchFamily="18" charset="0"/>
                                  </a:rPr>
                                  <m:t>𝟎</m:t>
                                </m:r>
                              </m:e>
                              <m:e>
                                <m:r>
                                  <a:rPr lang="en-US" sz="1800" b="1" i="0" smtClean="0">
                                    <a:latin typeface="Cambria Math" panose="02040503050406030204" pitchFamily="18" charset="0"/>
                                  </a:rPr>
                                  <m:t>𝟕𝟎</m:t>
                                </m:r>
                                <m:r>
                                  <a:rPr lang="en-US" sz="1800" b="1" i="0" smtClean="0">
                                    <a:latin typeface="Cambria Math" panose="02040503050406030204" pitchFamily="18" charset="0"/>
                                  </a:rPr>
                                  <m:t>.</m:t>
                                </m:r>
                                <m:r>
                                  <a:rPr lang="en-US" sz="1800" b="1" i="1" smtClean="0">
                                    <a:latin typeface="Cambria Math" panose="02040503050406030204" pitchFamily="18" charset="0"/>
                                  </a:rPr>
                                  <m:t>𝟕</m:t>
                                </m:r>
                              </m:e>
                            </m:mr>
                            <m:mr>
                              <m:e>
                                <m:r>
                                  <a:rPr lang="en-US" sz="1800" b="1" i="0" smtClean="0">
                                    <a:latin typeface="Cambria Math" panose="02040503050406030204" pitchFamily="18" charset="0"/>
                                  </a:rPr>
                                  <m:t>𝟏𝟎</m:t>
                                </m:r>
                                <m:r>
                                  <a:rPr lang="en-US" sz="1800" b="1" i="0">
                                    <a:latin typeface="Cambria Math" panose="02040503050406030204" pitchFamily="18" charset="0"/>
                                  </a:rPr>
                                  <m:t>𝟎</m:t>
                                </m:r>
                              </m:e>
                              <m:e>
                                <m:r>
                                  <a:rPr lang="en-US" sz="1800" b="1" i="1" smtClean="0">
                                    <a:latin typeface="Cambria Math" panose="02040503050406030204" pitchFamily="18" charset="0"/>
                                  </a:rPr>
                                  <m:t>𝟕𝟎</m:t>
                                </m:r>
                                <m:r>
                                  <a:rPr lang="en-US" sz="1800" b="1" i="1" smtClean="0">
                                    <a:latin typeface="Cambria Math" panose="02040503050406030204" pitchFamily="18" charset="0"/>
                                  </a:rPr>
                                  <m:t>.</m:t>
                                </m:r>
                                <m:r>
                                  <a:rPr lang="en-US" sz="1800" b="1" i="1" smtClean="0">
                                    <a:latin typeface="Cambria Math" panose="02040503050406030204" pitchFamily="18" charset="0"/>
                                  </a:rPr>
                                  <m:t>𝟕</m:t>
                                </m:r>
                              </m:e>
                              <m:e>
                                <m:r>
                                  <a:rPr lang="en-US" sz="1800" b="1" i="0" smtClean="0">
                                    <a:latin typeface="Cambria Math" panose="02040503050406030204" pitchFamily="18" charset="0"/>
                                  </a:rPr>
                                  <m:t>𝟕𝟎</m:t>
                                </m:r>
                                <m:r>
                                  <a:rPr lang="en-US" sz="1800" b="1" i="0" smtClean="0">
                                    <a:latin typeface="Cambria Math" panose="02040503050406030204" pitchFamily="18" charset="0"/>
                                  </a:rPr>
                                  <m:t>.</m:t>
                                </m:r>
                                <m:r>
                                  <a:rPr lang="en-US" sz="1800" b="1" i="1" smtClean="0">
                                    <a:latin typeface="Cambria Math" panose="02040503050406030204" pitchFamily="18" charset="0"/>
                                  </a:rPr>
                                  <m:t>𝟕</m:t>
                                </m:r>
                              </m:e>
                              <m:e>
                                <m:r>
                                  <a:rPr lang="en-US" sz="1800" b="1" i="0" smtClean="0">
                                    <a:latin typeface="Cambria Math" panose="02040503050406030204" pitchFamily="18" charset="0"/>
                                  </a:rPr>
                                  <m:t>𝟓</m:t>
                                </m:r>
                                <m:r>
                                  <a:rPr lang="en-US" sz="1800" b="1" i="0">
                                    <a:latin typeface="Cambria Math" panose="02040503050406030204" pitchFamily="18" charset="0"/>
                                  </a:rPr>
                                  <m:t>𝟎</m:t>
                                </m:r>
                              </m:e>
                            </m:mr>
                          </m:m>
                        </m:e>
                      </m:d>
                      <m:d>
                        <m:dPr>
                          <m:begChr m:val="["/>
                          <m:endChr m:val="]"/>
                          <m:ctrlPr>
                            <a:rPr lang="en-US" sz="1800" b="1" i="1" smtClean="0">
                              <a:latin typeface="Cambria Math" panose="02040503050406030204" pitchFamily="18" charset="0"/>
                            </a:rPr>
                          </m:ctrlPr>
                        </m:dPr>
                        <m:e>
                          <m:acc>
                            <m:accPr>
                              <m:chr m:val="⃗"/>
                              <m:ctrlPr>
                                <a:rPr lang="en-US" sz="1800" b="1" i="1" smtClean="0">
                                  <a:solidFill>
                                    <a:srgbClr val="836967"/>
                                  </a:solidFill>
                                  <a:latin typeface="Cambria Math" panose="02040503050406030204" pitchFamily="18" charset="0"/>
                                </a:rPr>
                              </m:ctrlPr>
                            </m:accPr>
                            <m:e>
                              <m:r>
                                <a:rPr lang="en-US" sz="1800" b="1" i="1" smtClean="0">
                                  <a:solidFill>
                                    <a:srgbClr val="836967"/>
                                  </a:solidFill>
                                  <a:latin typeface="Cambria Math" panose="02040503050406030204" pitchFamily="18" charset="0"/>
                                </a:rPr>
                                <m:t>𝑰</m:t>
                              </m:r>
                            </m:e>
                          </m:acc>
                        </m:e>
                      </m:d>
                    </m:oMath>
                  </m:oMathPara>
                </a14:m>
                <a:endParaRPr lang="en-US" dirty="0"/>
              </a:p>
            </p:txBody>
          </p:sp>
        </mc:Choice>
        <mc:Fallback xmlns="">
          <p:sp>
            <p:nvSpPr>
              <p:cNvPr id="12" name="TextBox 11">
                <a:extLst>
                  <a:ext uri="{FF2B5EF4-FFF2-40B4-BE49-F238E27FC236}">
                    <a16:creationId xmlns:a16="http://schemas.microsoft.com/office/drawing/2014/main" id="{8BACFBE5-5EDD-58B3-5596-0D9977E00F29}"/>
                  </a:ext>
                </a:extLst>
              </p:cNvPr>
              <p:cNvSpPr txBox="1">
                <a:spLocks noRot="1" noChangeAspect="1" noMove="1" noResize="1" noEditPoints="1" noAdjustHandles="1" noChangeArrowheads="1" noChangeShapeType="1" noTextEdit="1"/>
              </p:cNvSpPr>
              <p:nvPr/>
            </p:nvSpPr>
            <p:spPr>
              <a:xfrm>
                <a:off x="-435876" y="5196801"/>
                <a:ext cx="6214532" cy="1112805"/>
              </a:xfrm>
              <a:prstGeom prst="rect">
                <a:avLst/>
              </a:prstGeom>
              <a:blipFill>
                <a:blip r:embed="rId4"/>
                <a:stretch>
                  <a:fillRect/>
                </a:stretch>
              </a:blipFill>
            </p:spPr>
            <p:txBody>
              <a:bodyPr/>
              <a:lstStyle/>
              <a:p>
                <a:r>
                  <a:rPr lang="en-US">
                    <a:noFill/>
                  </a:rPr>
                  <a:t> </a:t>
                </a:r>
              </a:p>
            </p:txBody>
          </p:sp>
        </mc:Fallback>
      </mc:AlternateContent>
      <p:sp>
        <p:nvSpPr>
          <p:cNvPr id="13" name="Text Placeholder 2">
            <a:extLst>
              <a:ext uri="{FF2B5EF4-FFF2-40B4-BE49-F238E27FC236}">
                <a16:creationId xmlns:a16="http://schemas.microsoft.com/office/drawing/2014/main" id="{E631A4D8-3BF2-612D-A717-A69B2DC6B39D}"/>
              </a:ext>
            </a:extLst>
          </p:cNvPr>
          <p:cNvSpPr txBox="1">
            <a:spLocks/>
          </p:cNvSpPr>
          <p:nvPr/>
        </p:nvSpPr>
        <p:spPr>
          <a:xfrm>
            <a:off x="838537" y="4547897"/>
            <a:ext cx="5138928" cy="393192"/>
          </a:xfrm>
          <a:prstGeom prst="rect">
            <a:avLst/>
          </a:prstGeom>
        </p:spPr>
        <p:txBody>
          <a:bodyPr vert="horz" lIns="91440" tIns="45720" rIns="91440" bIns="45720" rtlCol="0" anchor="t" anchorCtr="0">
            <a:spAutoFit/>
          </a:bodyPr>
          <a:lstStyle>
            <a:lvl1pPr marL="0" indent="0" algn="l" defTabSz="914400" rtl="0" eaLnBrk="1" latinLnBrk="0" hangingPunct="1">
              <a:lnSpc>
                <a:spcPct val="130000"/>
              </a:lnSpc>
              <a:spcBef>
                <a:spcPts val="600"/>
              </a:spcBef>
              <a:buClr>
                <a:schemeClr val="tx2"/>
              </a:buClr>
              <a:buSzPct val="120000"/>
              <a:buFont typeface="Arial" panose="020B0604020202020204" pitchFamily="34" charset="0"/>
              <a:buNone/>
              <a:defRPr sz="1600" b="1" kern="1200" cap="all" baseline="0">
                <a:solidFill>
                  <a:schemeClr val="tx2"/>
                </a:solidFill>
                <a:latin typeface="+mn-lt"/>
                <a:ea typeface="+mn-ea"/>
                <a:cs typeface="+mn-cs"/>
              </a:defRPr>
            </a:lvl1pPr>
            <a:lvl2pPr marL="457200" indent="0" algn="l" defTabSz="914400" rtl="0" eaLnBrk="1" latinLnBrk="0" hangingPunct="1">
              <a:lnSpc>
                <a:spcPct val="130000"/>
              </a:lnSpc>
              <a:spcBef>
                <a:spcPts val="600"/>
              </a:spcBef>
              <a:buClr>
                <a:schemeClr val="tx2"/>
              </a:buClr>
              <a:buSzPct val="120000"/>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600"/>
              </a:spcBef>
              <a:buClr>
                <a:schemeClr val="tx2"/>
              </a:buClr>
              <a:buSzPct val="120000"/>
              <a:buFont typeface="System Font Regular"/>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Ideal impedance PARAMETERS</a:t>
            </a:r>
          </a:p>
        </p:txBody>
      </p:sp>
      <p:sp>
        <p:nvSpPr>
          <p:cNvPr id="16" name="Text Placeholder 4">
            <a:extLst>
              <a:ext uri="{FF2B5EF4-FFF2-40B4-BE49-F238E27FC236}">
                <a16:creationId xmlns:a16="http://schemas.microsoft.com/office/drawing/2014/main" id="{3442529C-8E73-33F4-5891-DC73F061D749}"/>
              </a:ext>
            </a:extLst>
          </p:cNvPr>
          <p:cNvSpPr txBox="1">
            <a:spLocks/>
          </p:cNvSpPr>
          <p:nvPr/>
        </p:nvSpPr>
        <p:spPr>
          <a:xfrm>
            <a:off x="6388061" y="4567504"/>
            <a:ext cx="5138928" cy="379078"/>
          </a:xfrm>
          <a:prstGeom prst="rect">
            <a:avLst/>
          </a:prstGeom>
        </p:spPr>
        <p:txBody>
          <a:bodyPr vert="horz" lIns="91440" tIns="45720" rIns="91440" bIns="45720" rtlCol="0" anchor="t" anchorCtr="0">
            <a:spAutoFit/>
          </a:bodyPr>
          <a:lstStyle>
            <a:lvl1pPr marL="0" indent="0" algn="l" defTabSz="914400" rtl="0" eaLnBrk="1" latinLnBrk="0" hangingPunct="1">
              <a:lnSpc>
                <a:spcPct val="130000"/>
              </a:lnSpc>
              <a:spcBef>
                <a:spcPts val="600"/>
              </a:spcBef>
              <a:buClr>
                <a:schemeClr val="tx2"/>
              </a:buClr>
              <a:buSzPct val="120000"/>
              <a:buFont typeface="Arial" panose="020B0604020202020204" pitchFamily="34" charset="0"/>
              <a:buNone/>
              <a:defRPr sz="1600" b="1" kern="1200" cap="all" baseline="0">
                <a:solidFill>
                  <a:schemeClr val="tx2"/>
                </a:solidFill>
                <a:latin typeface="+mn-lt"/>
                <a:ea typeface="+mn-ea"/>
                <a:cs typeface="+mn-cs"/>
              </a:defRPr>
            </a:lvl1pPr>
            <a:lvl2pPr marL="457200" indent="0" algn="l" defTabSz="914400" rtl="0" eaLnBrk="1" latinLnBrk="0" hangingPunct="1">
              <a:lnSpc>
                <a:spcPct val="130000"/>
              </a:lnSpc>
              <a:spcBef>
                <a:spcPts val="600"/>
              </a:spcBef>
              <a:buClr>
                <a:schemeClr val="tx2"/>
              </a:buClr>
              <a:buSzPct val="120000"/>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600"/>
              </a:spcBef>
              <a:buClr>
                <a:schemeClr val="tx2"/>
              </a:buClr>
              <a:buSzPct val="120000"/>
              <a:buFont typeface="System Font Regular"/>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Result FDTD impedance parameters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9A3E23C-E05D-BC65-6326-165CD16CE392}"/>
                  </a:ext>
                </a:extLst>
              </p:cNvPr>
              <p:cNvSpPr txBox="1"/>
              <p:nvPr/>
            </p:nvSpPr>
            <p:spPr>
              <a:xfrm>
                <a:off x="5139991" y="5195069"/>
                <a:ext cx="6214532"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836967"/>
                          </a:solidFill>
                          <a:latin typeface="Cambria Math" panose="02040503050406030204" pitchFamily="18" charset="0"/>
                        </a:rPr>
                        <m:t> </m:t>
                      </m:r>
                      <m:d>
                        <m:dPr>
                          <m:begChr m:val="["/>
                          <m:endChr m:val="]"/>
                          <m:ctrlPr>
                            <a:rPr lang="en-US" sz="1800" b="1" i="1" smtClean="0">
                              <a:solidFill>
                                <a:srgbClr val="836967"/>
                              </a:solidFill>
                              <a:latin typeface="Cambria Math" panose="02040503050406030204" pitchFamily="18" charset="0"/>
                            </a:rPr>
                          </m:ctrlPr>
                        </m:dPr>
                        <m:e>
                          <m:acc>
                            <m:accPr>
                              <m:chr m:val="⃗"/>
                              <m:ctrlPr>
                                <a:rPr lang="en-US" sz="1800" b="1" i="1" smtClean="0">
                                  <a:solidFill>
                                    <a:srgbClr val="836967"/>
                                  </a:solidFill>
                                  <a:latin typeface="Cambria Math" panose="02040503050406030204" pitchFamily="18" charset="0"/>
                                </a:rPr>
                              </m:ctrlPr>
                            </m:accPr>
                            <m:e>
                              <m:r>
                                <a:rPr lang="en-US" sz="1800" b="1" i="1" smtClean="0">
                                  <a:solidFill>
                                    <a:srgbClr val="836967"/>
                                  </a:solidFill>
                                  <a:latin typeface="Cambria Math" panose="02040503050406030204" pitchFamily="18" charset="0"/>
                                </a:rPr>
                                <m:t>𝑽</m:t>
                              </m:r>
                            </m:e>
                          </m:acc>
                        </m:e>
                      </m:d>
                      <m:r>
                        <a:rPr lang="en-US" sz="1800" b="1" i="0">
                          <a:latin typeface="Cambria Math" panose="02040503050406030204" pitchFamily="18" charset="0"/>
                        </a:rPr>
                        <m:t>=</m:t>
                      </m:r>
                      <m:d>
                        <m:dPr>
                          <m:begChr m:val="["/>
                          <m:endChr m:val="]"/>
                          <m:ctrlPr>
                            <a:rPr lang="en-US" sz="1800" b="1" i="1">
                              <a:solidFill>
                                <a:srgbClr val="836967"/>
                              </a:solidFill>
                              <a:latin typeface="Cambria Math" panose="02040503050406030204" pitchFamily="18" charset="0"/>
                            </a:rPr>
                          </m:ctrlPr>
                        </m:dPr>
                        <m:e>
                          <m:m>
                            <m:mPr>
                              <m:plcHide m:val="on"/>
                              <m:mcs>
                                <m:mc>
                                  <m:mcPr>
                                    <m:count m:val="4"/>
                                    <m:mcJc m:val="center"/>
                                  </m:mcPr>
                                </m:mc>
                              </m:mcs>
                              <m:ctrlPr>
                                <a:rPr lang="en-US" sz="1800" b="1" i="1">
                                  <a:solidFill>
                                    <a:srgbClr val="836967"/>
                                  </a:solidFill>
                                  <a:latin typeface="Cambria Math" panose="02040503050406030204" pitchFamily="18" charset="0"/>
                                </a:rPr>
                              </m:ctrlPr>
                            </m:mPr>
                            <m:mr>
                              <m:e>
                                <m:r>
                                  <a:rPr lang="en-US" sz="1800" b="1" i="0" smtClean="0">
                                    <a:solidFill>
                                      <a:schemeClr val="tx1"/>
                                    </a:solidFill>
                                    <a:latin typeface="Cambria Math" panose="02040503050406030204" pitchFamily="18" charset="0"/>
                                  </a:rPr>
                                  <m:t>𝟓</m:t>
                                </m:r>
                                <m:r>
                                  <a:rPr lang="en-US" sz="1800" b="1" i="1" smtClean="0">
                                    <a:solidFill>
                                      <a:schemeClr val="tx1"/>
                                    </a:solidFill>
                                    <a:latin typeface="Cambria Math" panose="02040503050406030204" pitchFamily="18" charset="0"/>
                                  </a:rPr>
                                  <m:t>𝟏</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𝟔𝟓</m:t>
                                </m:r>
                              </m:e>
                              <m:e>
                                <m:r>
                                  <a:rPr lang="en-US" sz="1800" b="1" i="0" smtClean="0">
                                    <a:latin typeface="Cambria Math" panose="02040503050406030204" pitchFamily="18" charset="0"/>
                                  </a:rPr>
                                  <m:t>𝟔𝟖</m:t>
                                </m:r>
                                <m:r>
                                  <a:rPr lang="en-US" sz="1800" b="1" i="0" smtClean="0">
                                    <a:latin typeface="Cambria Math" panose="02040503050406030204" pitchFamily="18" charset="0"/>
                                  </a:rPr>
                                  <m:t>.</m:t>
                                </m:r>
                                <m:r>
                                  <a:rPr lang="en-US" sz="1800" b="1" i="1" smtClean="0">
                                    <a:latin typeface="Cambria Math" panose="02040503050406030204" pitchFamily="18" charset="0"/>
                                  </a:rPr>
                                  <m:t>𝟗𝟗</m:t>
                                </m:r>
                              </m:e>
                              <m:e>
                                <m:r>
                                  <a:rPr lang="en-US" sz="1800" b="1" i="0" smtClean="0">
                                    <a:latin typeface="Cambria Math" panose="02040503050406030204" pitchFamily="18" charset="0"/>
                                  </a:rPr>
                                  <m:t>𝟕</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𝟕𝟏</m:t>
                                </m:r>
                              </m:e>
                              <m:e>
                                <m:r>
                                  <a:rPr lang="en-US" sz="1800" b="1" i="1" smtClean="0">
                                    <a:latin typeface="Cambria Math" panose="02040503050406030204" pitchFamily="18" charset="0"/>
                                  </a:rPr>
                                  <m:t>𝟗𝟗</m:t>
                                </m:r>
                                <m:r>
                                  <a:rPr lang="en-US" sz="1800" b="1" i="1" smtClean="0">
                                    <a:latin typeface="Cambria Math" panose="02040503050406030204" pitchFamily="18" charset="0"/>
                                  </a:rPr>
                                  <m:t>.</m:t>
                                </m:r>
                                <m:r>
                                  <a:rPr lang="en-US" sz="1800" b="1" i="1" smtClean="0">
                                    <a:latin typeface="Cambria Math" panose="02040503050406030204" pitchFamily="18" charset="0"/>
                                  </a:rPr>
                                  <m:t>𝟑𝟓</m:t>
                                </m:r>
                              </m:e>
                            </m:mr>
                            <m:mr>
                              <m:e>
                                <m:r>
                                  <a:rPr lang="en-US" sz="1800" b="1" i="0" smtClean="0">
                                    <a:latin typeface="Cambria Math" panose="02040503050406030204" pitchFamily="18" charset="0"/>
                                  </a:rPr>
                                  <m:t>𝟔𝟗</m:t>
                                </m:r>
                                <m:r>
                                  <a:rPr lang="en-US" sz="1800" b="1" i="0" smtClean="0">
                                    <a:latin typeface="Cambria Math" panose="02040503050406030204" pitchFamily="18" charset="0"/>
                                  </a:rPr>
                                  <m:t>.</m:t>
                                </m:r>
                                <m:r>
                                  <a:rPr lang="en-US" sz="1800" b="1" i="0" smtClean="0">
                                    <a:latin typeface="Cambria Math" panose="02040503050406030204" pitchFamily="18" charset="0"/>
                                  </a:rPr>
                                  <m:t>𝟏𝟕</m:t>
                                </m:r>
                              </m:e>
                              <m:e>
                                <m:r>
                                  <a:rPr lang="en-US" sz="1800" b="1" i="0" smtClean="0">
                                    <a:latin typeface="Cambria Math" panose="02040503050406030204" pitchFamily="18" charset="0"/>
                                  </a:rPr>
                                  <m:t>𝟓</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𝟐</m:t>
                                </m:r>
                              </m:e>
                              <m:e>
                                <m:r>
                                  <a:rPr lang="en-US" sz="1800" b="1" i="1" smtClean="0">
                                    <a:latin typeface="Cambria Math" panose="02040503050406030204" pitchFamily="18" charset="0"/>
                                  </a:rPr>
                                  <m:t>𝟗𝟗</m:t>
                                </m:r>
                                <m:r>
                                  <a:rPr lang="en-US" sz="1800" b="1" i="1" smtClean="0">
                                    <a:latin typeface="Cambria Math" panose="02040503050406030204" pitchFamily="18" charset="0"/>
                                  </a:rPr>
                                  <m:t>.</m:t>
                                </m:r>
                                <m:r>
                                  <a:rPr lang="en-US" sz="1800" b="1" i="1" smtClean="0">
                                    <a:latin typeface="Cambria Math" panose="02040503050406030204" pitchFamily="18" charset="0"/>
                                  </a:rPr>
                                  <m:t>𝟓𝟏</m:t>
                                </m:r>
                              </m:e>
                              <m:e>
                                <m:r>
                                  <a:rPr lang="en-US" sz="1800" b="1" i="1" smtClean="0">
                                    <a:latin typeface="Cambria Math" panose="02040503050406030204" pitchFamily="18" charset="0"/>
                                  </a:rPr>
                                  <m:t>𝟕𝟑</m:t>
                                </m:r>
                                <m:r>
                                  <a:rPr lang="en-US" sz="1800" b="1" i="1" smtClean="0">
                                    <a:latin typeface="Cambria Math" panose="02040503050406030204" pitchFamily="18" charset="0"/>
                                  </a:rPr>
                                  <m:t>.</m:t>
                                </m:r>
                                <m:r>
                                  <a:rPr lang="en-US" sz="1800" b="1" i="1" smtClean="0">
                                    <a:latin typeface="Cambria Math" panose="02040503050406030204" pitchFamily="18" charset="0"/>
                                  </a:rPr>
                                  <m:t>𝟐</m:t>
                                </m:r>
                              </m:e>
                            </m:mr>
                            <m:mr>
                              <m:e>
                                <m:r>
                                  <a:rPr lang="en-US" sz="1800" b="1" i="0" smtClean="0">
                                    <a:latin typeface="Cambria Math" panose="02040503050406030204" pitchFamily="18" charset="0"/>
                                  </a:rPr>
                                  <m:t>𝟕𝟐</m:t>
                                </m:r>
                                <m:r>
                                  <a:rPr lang="en-US" sz="1800" b="1" i="0" smtClean="0">
                                    <a:latin typeface="Cambria Math" panose="02040503050406030204" pitchFamily="18" charset="0"/>
                                  </a:rPr>
                                  <m:t>.</m:t>
                                </m:r>
                                <m:r>
                                  <a:rPr lang="en-US" sz="1800" b="1" i="1" smtClean="0">
                                    <a:latin typeface="Cambria Math" panose="02040503050406030204" pitchFamily="18" charset="0"/>
                                  </a:rPr>
                                  <m:t>𝟕𝟑</m:t>
                                </m:r>
                              </m:e>
                              <m:e>
                                <m:r>
                                  <a:rPr lang="en-US" sz="1800" b="1" i="1" smtClean="0">
                                    <a:latin typeface="Cambria Math" panose="02040503050406030204" pitchFamily="18" charset="0"/>
                                  </a:rPr>
                                  <m:t>𝟗𝟗</m:t>
                                </m:r>
                                <m:r>
                                  <a:rPr lang="en-US" sz="1800" b="1" i="1" smtClean="0">
                                    <a:latin typeface="Cambria Math" panose="02040503050406030204" pitchFamily="18" charset="0"/>
                                  </a:rPr>
                                  <m:t>.</m:t>
                                </m:r>
                                <m:r>
                                  <a:rPr lang="en-US" sz="1800" b="1" i="1" smtClean="0">
                                    <a:latin typeface="Cambria Math" panose="02040503050406030204" pitchFamily="18" charset="0"/>
                                  </a:rPr>
                                  <m:t>𝟑𝟓</m:t>
                                </m:r>
                              </m:e>
                              <m:e>
                                <m:r>
                                  <a:rPr lang="en-US" sz="1800" b="1" i="0" smtClean="0">
                                    <a:latin typeface="Cambria Math" panose="02040503050406030204" pitchFamily="18" charset="0"/>
                                  </a:rPr>
                                  <m:t>𝟓</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𝟓</m:t>
                                </m:r>
                              </m:e>
                              <m:e>
                                <m:r>
                                  <a:rPr lang="en-US" sz="1800" b="1" i="0" smtClean="0">
                                    <a:latin typeface="Cambria Math" panose="02040503050406030204" pitchFamily="18" charset="0"/>
                                  </a:rPr>
                                  <m:t>𝟔𝟖</m:t>
                                </m:r>
                                <m:r>
                                  <a:rPr lang="en-US" sz="1800" b="1" i="0" smtClean="0">
                                    <a:latin typeface="Cambria Math" panose="02040503050406030204" pitchFamily="18" charset="0"/>
                                  </a:rPr>
                                  <m:t>.</m:t>
                                </m:r>
                                <m:r>
                                  <a:rPr lang="en-US" sz="1800" b="1" i="1" smtClean="0">
                                    <a:latin typeface="Cambria Math" panose="02040503050406030204" pitchFamily="18" charset="0"/>
                                  </a:rPr>
                                  <m:t>𝟗𝟗</m:t>
                                </m:r>
                              </m:e>
                            </m:mr>
                            <m:mr>
                              <m:e>
                                <m:r>
                                  <a:rPr lang="en-US" sz="1800" b="1" i="1" smtClean="0">
                                    <a:latin typeface="Cambria Math" panose="02040503050406030204" pitchFamily="18" charset="0"/>
                                  </a:rPr>
                                  <m:t>𝟗𝟗</m:t>
                                </m:r>
                                <m:r>
                                  <a:rPr lang="en-US" sz="1800" b="1" i="1" smtClean="0">
                                    <a:latin typeface="Cambria Math" panose="02040503050406030204" pitchFamily="18" charset="0"/>
                                  </a:rPr>
                                  <m:t>.</m:t>
                                </m:r>
                                <m:r>
                                  <a:rPr lang="en-US" sz="1800" b="1" i="1" smtClean="0">
                                    <a:latin typeface="Cambria Math" panose="02040503050406030204" pitchFamily="18" charset="0"/>
                                  </a:rPr>
                                  <m:t>𝟓𝟐</m:t>
                                </m:r>
                              </m:e>
                              <m:e>
                                <m:r>
                                  <a:rPr lang="en-US" sz="1800" b="1" i="1" smtClean="0">
                                    <a:latin typeface="Cambria Math" panose="02040503050406030204" pitchFamily="18" charset="0"/>
                                  </a:rPr>
                                  <m:t>𝟕𝟑</m:t>
                                </m:r>
                                <m:r>
                                  <a:rPr lang="en-US" sz="1800" b="1" i="1" smtClean="0">
                                    <a:latin typeface="Cambria Math" panose="02040503050406030204" pitchFamily="18" charset="0"/>
                                  </a:rPr>
                                  <m:t>.</m:t>
                                </m:r>
                                <m:r>
                                  <a:rPr lang="en-US" sz="1800" b="1" i="1" smtClean="0">
                                    <a:latin typeface="Cambria Math" panose="02040503050406030204" pitchFamily="18" charset="0"/>
                                  </a:rPr>
                                  <m:t>𝟐</m:t>
                                </m:r>
                              </m:e>
                              <m:e>
                                <m:r>
                                  <a:rPr lang="en-US" sz="1800" b="1" i="0" smtClean="0">
                                    <a:latin typeface="Cambria Math" panose="02040503050406030204" pitchFamily="18" charset="0"/>
                                  </a:rPr>
                                  <m:t>𝟔𝟗</m:t>
                                </m:r>
                                <m:r>
                                  <a:rPr lang="en-US" sz="1800" b="1" i="0" smtClean="0">
                                    <a:latin typeface="Cambria Math" panose="02040503050406030204" pitchFamily="18" charset="0"/>
                                  </a:rPr>
                                  <m:t>.</m:t>
                                </m:r>
                                <m:r>
                                  <a:rPr lang="en-US" sz="1800" b="1" i="0" smtClean="0">
                                    <a:latin typeface="Cambria Math" panose="02040503050406030204" pitchFamily="18" charset="0"/>
                                  </a:rPr>
                                  <m:t>𝟏𝟓</m:t>
                                </m:r>
                              </m:e>
                              <m:e>
                                <m:r>
                                  <a:rPr lang="en-US" sz="1800" b="1" i="0" smtClean="0">
                                    <a:latin typeface="Cambria Math" panose="02040503050406030204" pitchFamily="18" charset="0"/>
                                  </a:rPr>
                                  <m:t>𝟓</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𝟑𝟐</m:t>
                                </m:r>
                              </m:e>
                            </m:mr>
                          </m:m>
                        </m:e>
                      </m:d>
                      <m:d>
                        <m:dPr>
                          <m:begChr m:val="["/>
                          <m:endChr m:val="]"/>
                          <m:ctrlPr>
                            <a:rPr lang="en-US" sz="1800" b="1" i="1" smtClean="0">
                              <a:latin typeface="Cambria Math" panose="02040503050406030204" pitchFamily="18" charset="0"/>
                            </a:rPr>
                          </m:ctrlPr>
                        </m:dPr>
                        <m:e>
                          <m:acc>
                            <m:accPr>
                              <m:chr m:val="⃗"/>
                              <m:ctrlPr>
                                <a:rPr lang="en-US" sz="1800" b="1" i="1" smtClean="0">
                                  <a:solidFill>
                                    <a:srgbClr val="836967"/>
                                  </a:solidFill>
                                  <a:latin typeface="Cambria Math" panose="02040503050406030204" pitchFamily="18" charset="0"/>
                                </a:rPr>
                              </m:ctrlPr>
                            </m:accPr>
                            <m:e>
                              <m:r>
                                <a:rPr lang="en-US" sz="1800" b="1" i="1" smtClean="0">
                                  <a:solidFill>
                                    <a:srgbClr val="836967"/>
                                  </a:solidFill>
                                  <a:latin typeface="Cambria Math" panose="02040503050406030204" pitchFamily="18" charset="0"/>
                                </a:rPr>
                                <m:t>𝑰</m:t>
                              </m:r>
                            </m:e>
                          </m:acc>
                        </m:e>
                      </m:d>
                    </m:oMath>
                  </m:oMathPara>
                </a14:m>
                <a:endParaRPr lang="en-US" dirty="0"/>
              </a:p>
            </p:txBody>
          </p:sp>
        </mc:Choice>
        <mc:Fallback xmlns="">
          <p:sp>
            <p:nvSpPr>
              <p:cNvPr id="18" name="TextBox 17">
                <a:extLst>
                  <a:ext uri="{FF2B5EF4-FFF2-40B4-BE49-F238E27FC236}">
                    <a16:creationId xmlns:a16="http://schemas.microsoft.com/office/drawing/2014/main" id="{59A3E23C-E05D-BC65-6326-165CD16CE392}"/>
                  </a:ext>
                </a:extLst>
              </p:cNvPr>
              <p:cNvSpPr txBox="1">
                <a:spLocks noRot="1" noChangeAspect="1" noMove="1" noResize="1" noEditPoints="1" noAdjustHandles="1" noChangeArrowheads="1" noChangeShapeType="1" noTextEdit="1"/>
              </p:cNvSpPr>
              <p:nvPr/>
            </p:nvSpPr>
            <p:spPr>
              <a:xfrm>
                <a:off x="5139991" y="5195069"/>
                <a:ext cx="6214532"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C92E2314-1C3C-3354-F396-64396E753732}"/>
                  </a:ext>
                </a:extLst>
              </p:cNvPr>
              <p:cNvSpPr>
                <a:spLocks noGrp="1"/>
              </p:cNvSpPr>
              <p:nvPr>
                <p:ph type="title"/>
              </p:nvPr>
            </p:nvSpPr>
            <p:spPr>
              <a:xfrm>
                <a:off x="338087" y="362110"/>
                <a:ext cx="10881138" cy="1452577"/>
              </a:xfrm>
            </p:spPr>
            <p:txBody>
              <a:bodyPr/>
              <a:lstStyle/>
              <a:p>
                <a:r>
                  <a:rPr lang="en-US" dirty="0"/>
                  <a:t>FDTD Network Parameters Extracted at 3 GHz</a:t>
                </a:r>
                <a:br>
                  <a:rPr lang="en-US" dirty="0"/>
                </a:br>
                <a:r>
                  <a:rPr lang="en-US" sz="700" dirty="0"/>
                  <a:t> </a:t>
                </a:r>
                <a:br>
                  <a:rPr lang="en-US" dirty="0"/>
                </a:br>
                <a:r>
                  <a:rPr lang="en-US" sz="2000" dirty="0"/>
                  <a:t>Reflection Results Provided on the Diagonal of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𝑆</m:t>
                        </m:r>
                      </m:e>
                      <m:sub>
                        <m:r>
                          <a:rPr lang="en-US" sz="2000" i="1" dirty="0" smtClean="0">
                            <a:latin typeface="Cambria Math" panose="02040503050406030204" pitchFamily="18" charset="0"/>
                          </a:rPr>
                          <m:t>𝑖𝑗</m:t>
                        </m:r>
                      </m:sub>
                    </m:sSub>
                  </m:oMath>
                </a14:m>
                <a:r>
                  <a:rPr lang="en-US" sz="2000" dirty="0"/>
                  <a:t> (where </a:t>
                </a:r>
                <a14:m>
                  <m:oMath xmlns:m="http://schemas.openxmlformats.org/officeDocument/2006/math">
                    <m:r>
                      <a:rPr lang="en-US" sz="2000" i="1" dirty="0" smtClean="0">
                        <a:latin typeface="Cambria Math" panose="02040503050406030204" pitchFamily="18" charset="0"/>
                      </a:rPr>
                      <m:t>𝑖</m:t>
                    </m:r>
                    <m:r>
                      <a:rPr lang="en-US" sz="2000" i="1" dirty="0" smtClean="0">
                        <a:latin typeface="Cambria Math" panose="02040503050406030204" pitchFamily="18" charset="0"/>
                      </a:rPr>
                      <m:t>=</m:t>
                    </m:r>
                    <m:r>
                      <a:rPr lang="en-US" sz="2000" i="1" dirty="0" smtClean="0">
                        <a:latin typeface="Cambria Math" panose="02040503050406030204" pitchFamily="18" charset="0"/>
                      </a:rPr>
                      <m:t>𝑗</m:t>
                    </m:r>
                  </m:oMath>
                </a14:m>
                <a:r>
                  <a:rPr lang="en-US" sz="2000" dirty="0"/>
                  <a:t>)  </a:t>
                </a:r>
                <a:br>
                  <a:rPr lang="en-US" sz="2000" dirty="0"/>
                </a:br>
                <a:r>
                  <a:rPr lang="en-US" sz="2000" dirty="0"/>
                  <a:t>Port Impedance Results Provided on the Diagonal of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𝑍</m:t>
                        </m:r>
                      </m:e>
                      <m:sub>
                        <m:r>
                          <a:rPr lang="en-US" sz="2000" i="1" dirty="0">
                            <a:latin typeface="Cambria Math" panose="02040503050406030204" pitchFamily="18" charset="0"/>
                          </a:rPr>
                          <m:t>𝑖𝑗</m:t>
                        </m:r>
                      </m:sub>
                    </m:sSub>
                  </m:oMath>
                </a14:m>
                <a:r>
                  <a:rPr lang="en-US" sz="2000" dirty="0"/>
                  <a:t> (where </a:t>
                </a:r>
                <a14:m>
                  <m:oMath xmlns:m="http://schemas.openxmlformats.org/officeDocument/2006/math">
                    <m:r>
                      <a:rPr lang="en-US" sz="2000" i="1" dirty="0">
                        <a:latin typeface="Cambria Math" panose="02040503050406030204" pitchFamily="18" charset="0"/>
                      </a:rPr>
                      <m:t>𝑖</m:t>
                    </m:r>
                    <m:r>
                      <a:rPr lang="en-US" sz="2000" i="1" dirty="0">
                        <a:latin typeface="Cambria Math" panose="02040503050406030204" pitchFamily="18" charset="0"/>
                      </a:rPr>
                      <m:t>=</m:t>
                    </m:r>
                    <m:r>
                      <a:rPr lang="en-US" sz="2000" i="1" dirty="0">
                        <a:latin typeface="Cambria Math" panose="02040503050406030204" pitchFamily="18" charset="0"/>
                      </a:rPr>
                      <m:t>𝑗</m:t>
                    </m:r>
                  </m:oMath>
                </a14:m>
                <a:r>
                  <a:rPr lang="en-US" sz="2000" dirty="0"/>
                  <a:t>) </a:t>
                </a:r>
                <a:br>
                  <a:rPr lang="en-US" sz="2000" dirty="0"/>
                </a:br>
                <a:r>
                  <a:rPr lang="en-US" sz="1200" i="1" dirty="0"/>
                  <a:t>Note: Z-params were obtained using ‘</a:t>
                </a:r>
                <a14:m>
                  <m:oMath xmlns:m="http://schemas.openxmlformats.org/officeDocument/2006/math">
                    <m:r>
                      <a:rPr lang="en-US" sz="1200" i="1" dirty="0" smtClean="0">
                        <a:latin typeface="Cambria Math" panose="02040503050406030204" pitchFamily="18" charset="0"/>
                      </a:rPr>
                      <m:t>𝑠</m:t>
                    </m:r>
                    <m:r>
                      <a:rPr lang="en-US" sz="1200" i="1" dirty="0" smtClean="0">
                        <a:latin typeface="Cambria Math" panose="02040503050406030204" pitchFamily="18" charset="0"/>
                      </a:rPr>
                      <m:t>2</m:t>
                    </m:r>
                    <m:r>
                      <a:rPr lang="en-US" sz="1200" i="1" dirty="0" smtClean="0">
                        <a:latin typeface="Cambria Math" panose="02040503050406030204" pitchFamily="18" charset="0"/>
                      </a:rPr>
                      <m:t>𝑧</m:t>
                    </m:r>
                    <m:d>
                      <m:dPr>
                        <m:ctrlPr>
                          <a:rPr lang="en-US" sz="1200" b="0" i="1" dirty="0" smtClean="0">
                            <a:latin typeface="Cambria Math" panose="02040503050406030204" pitchFamily="18" charset="0"/>
                          </a:rPr>
                        </m:ctrlPr>
                      </m:dPr>
                      <m:e>
                        <m:r>
                          <a:rPr lang="en-US" sz="1200" i="1" dirty="0" smtClean="0">
                            <a:latin typeface="Cambria Math" panose="02040503050406030204" pitchFamily="18" charset="0"/>
                          </a:rPr>
                          <m:t>𝑆</m:t>
                        </m:r>
                        <m:r>
                          <a:rPr lang="en-US" sz="120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𝑍</m:t>
                            </m:r>
                          </m:e>
                          <m:sub>
                            <m:r>
                              <a:rPr lang="en-US" sz="1200" i="1" dirty="0" smtClean="0">
                                <a:latin typeface="Cambria Math" panose="02040503050406030204" pitchFamily="18" charset="0"/>
                              </a:rPr>
                              <m:t>𝑜</m:t>
                            </m:r>
                          </m:sub>
                        </m:sSub>
                      </m:e>
                    </m:d>
                    <m:r>
                      <a:rPr lang="en-US" sz="1200" i="1" dirty="0" smtClean="0">
                        <a:latin typeface="Cambria Math" panose="02040503050406030204" pitchFamily="18" charset="0"/>
                      </a:rPr>
                      <m:t> </m:t>
                    </m:r>
                  </m:oMath>
                </a14:m>
                <a:r>
                  <a:rPr lang="en-US" sz="1200" i="1" dirty="0"/>
                  <a:t>’ from extracted S-parameters and extracted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𝑍</m:t>
                        </m:r>
                      </m:e>
                      <m:sub>
                        <m:r>
                          <a:rPr lang="en-US" sz="1200" i="1" dirty="0" smtClean="0">
                            <a:latin typeface="Cambria Math" panose="02040503050406030204" pitchFamily="18" charset="0"/>
                          </a:rPr>
                          <m:t>𝑜</m:t>
                        </m:r>
                      </m:sub>
                    </m:sSub>
                  </m:oMath>
                </a14:m>
                <a:r>
                  <a:rPr lang="en-US" sz="1200" i="1" dirty="0"/>
                  <a:t> due to timing issues</a:t>
                </a:r>
                <a:endParaRPr lang="en-US" i="1" dirty="0"/>
              </a:p>
            </p:txBody>
          </p:sp>
        </mc:Choice>
        <mc:Fallback xmlns="">
          <p:sp>
            <p:nvSpPr>
              <p:cNvPr id="19" name="Title 1">
                <a:extLst>
                  <a:ext uri="{FF2B5EF4-FFF2-40B4-BE49-F238E27FC236}">
                    <a16:creationId xmlns:a16="http://schemas.microsoft.com/office/drawing/2014/main" id="{C92E2314-1C3C-3354-F396-64396E753732}"/>
                  </a:ext>
                </a:extLst>
              </p:cNvPr>
              <p:cNvSpPr>
                <a:spLocks noGrp="1" noRot="1" noChangeAspect="1" noMove="1" noResize="1" noEditPoints="1" noAdjustHandles="1" noChangeArrowheads="1" noChangeShapeType="1" noTextEdit="1"/>
              </p:cNvSpPr>
              <p:nvPr>
                <p:ph type="title"/>
              </p:nvPr>
            </p:nvSpPr>
            <p:spPr>
              <a:xfrm>
                <a:off x="338087" y="362110"/>
                <a:ext cx="10881138" cy="1452577"/>
              </a:xfrm>
              <a:blipFill>
                <a:blip r:embed="rId6"/>
                <a:stretch>
                  <a:fillRect l="-1681" t="-9205" b="-2929"/>
                </a:stretch>
              </a:blipFill>
            </p:spPr>
            <p:txBody>
              <a:bodyPr/>
              <a:lstStyle/>
              <a:p>
                <a:r>
                  <a:rPr lang="en-US">
                    <a:noFill/>
                  </a:rPr>
                  <a:t> </a:t>
                </a:r>
              </a:p>
            </p:txBody>
          </p:sp>
        </mc:Fallback>
      </mc:AlternateContent>
    </p:spTree>
    <p:extLst>
      <p:ext uri="{BB962C8B-B14F-4D97-AF65-F5344CB8AC3E}">
        <p14:creationId xmlns:p14="http://schemas.microsoft.com/office/powerpoint/2010/main" val="245232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156F5-BBEC-A25D-2488-DFC9F455AB5F}"/>
              </a:ext>
            </a:extLst>
          </p:cNvPr>
          <p:cNvPicPr>
            <a:picLocks noChangeAspect="1"/>
          </p:cNvPicPr>
          <p:nvPr/>
        </p:nvPicPr>
        <p:blipFill>
          <a:blip r:embed="rId2"/>
          <a:stretch>
            <a:fillRect/>
          </a:stretch>
        </p:blipFill>
        <p:spPr>
          <a:xfrm>
            <a:off x="404446" y="227501"/>
            <a:ext cx="11383108" cy="6402998"/>
          </a:xfrm>
          <a:prstGeom prst="rect">
            <a:avLst/>
          </a:prstGeom>
        </p:spPr>
      </p:pic>
    </p:spTree>
    <p:extLst>
      <p:ext uri="{BB962C8B-B14F-4D97-AF65-F5344CB8AC3E}">
        <p14:creationId xmlns:p14="http://schemas.microsoft.com/office/powerpoint/2010/main" val="323328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A2CF4A7-8EA0-EA70-8AEC-506E341CB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49" y="58723"/>
            <a:ext cx="5071778"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2811C2C2-874D-613A-4A7D-4783350C76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7" t="2646" r="5268" b="1712"/>
          <a:stretch/>
        </p:blipFill>
        <p:spPr bwMode="auto">
          <a:xfrm>
            <a:off x="6281928" y="58415"/>
            <a:ext cx="4813964" cy="34293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F15F1FB-195F-C27C-21CE-62BF615DBA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55"/>
          <a:stretch/>
        </p:blipFill>
        <p:spPr bwMode="auto">
          <a:xfrm>
            <a:off x="896749" y="3587566"/>
            <a:ext cx="5071778" cy="31977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a:extLst>
              <a:ext uri="{FF2B5EF4-FFF2-40B4-BE49-F238E27FC236}">
                <a16:creationId xmlns:a16="http://schemas.microsoft.com/office/drawing/2014/main" id="{C117DA76-7CD3-965D-7E26-C502B6AD2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928" y="3594551"/>
            <a:ext cx="4813964" cy="3183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6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626252" y="221544"/>
            <a:ext cx="6951472" cy="590931"/>
          </a:xfrm>
        </p:spPr>
        <p:txBody>
          <a:bodyPr/>
          <a:lstStyle/>
          <a:p>
            <a:r>
              <a:rPr lang="en-US" dirty="0"/>
              <a:t>About the Project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1EC780A-8ECD-0E4B-77EB-043CBFEFFDB9}"/>
                  </a:ext>
                </a:extLst>
              </p:cNvPr>
              <p:cNvSpPr>
                <a:spLocks noGrp="1"/>
              </p:cNvSpPr>
              <p:nvPr>
                <p:ph idx="1"/>
              </p:nvPr>
            </p:nvSpPr>
            <p:spPr>
              <a:xfrm>
                <a:off x="614284" y="2199751"/>
                <a:ext cx="6951472" cy="3968249"/>
              </a:xfrm>
            </p:spPr>
            <p:txBody>
              <a:bodyPr/>
              <a:lstStyle/>
              <a:p>
                <a:r>
                  <a:rPr lang="en-US" dirty="0"/>
                  <a:t>The goal of this project is to validate that a design in MATLAB using FDTD effectively operates the same as or similar to Keysight’s ADS (Advanced Design Systems) Spice and MoM simulations.</a:t>
                </a:r>
              </a:p>
              <a:p>
                <a:r>
                  <a:rPr lang="en-US" dirty="0"/>
                  <a:t>The validity of the design will be observed as port parameters of a four port 3GHz 180</a:t>
                </a:r>
                <a14:m>
                  <m:oMath xmlns:m="http://schemas.openxmlformats.org/officeDocument/2006/math">
                    <m:r>
                      <a:rPr lang="en-US" i="1" dirty="0" smtClean="0">
                        <a:latin typeface="Cambria Math" panose="02040503050406030204" pitchFamily="18" charset="0"/>
                      </a:rPr>
                      <m:t>° </m:t>
                    </m:r>
                  </m:oMath>
                </a14:m>
                <a:r>
                  <a:rPr lang="en-US" dirty="0"/>
                  <a:t>hybrid coupler across each solver and ensure low error between the simulations.</a:t>
                </a:r>
              </a:p>
            </p:txBody>
          </p:sp>
        </mc:Choice>
        <mc:Fallback xmlns="">
          <p:sp>
            <p:nvSpPr>
              <p:cNvPr id="4" name="Content Placeholder 3">
                <a:extLst>
                  <a:ext uri="{FF2B5EF4-FFF2-40B4-BE49-F238E27FC236}">
                    <a16:creationId xmlns:a16="http://schemas.microsoft.com/office/drawing/2014/main" id="{91EC780A-8ECD-0E4B-77EB-043CBFEFFDB9}"/>
                  </a:ext>
                </a:extLst>
              </p:cNvPr>
              <p:cNvSpPr>
                <a:spLocks noGrp="1" noRot="1" noChangeAspect="1" noMove="1" noResize="1" noEditPoints="1" noAdjustHandles="1" noChangeArrowheads="1" noChangeShapeType="1" noTextEdit="1"/>
              </p:cNvSpPr>
              <p:nvPr>
                <p:ph idx="1"/>
              </p:nvPr>
            </p:nvSpPr>
            <p:spPr>
              <a:xfrm>
                <a:off x="614284" y="2199751"/>
                <a:ext cx="6951472" cy="3968249"/>
              </a:xfrm>
              <a:blipFill>
                <a:blip r:embed="rId2"/>
                <a:stretch>
                  <a:fillRect l="-965" t="-461" r="-6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3459C24-D23B-4A5D-64E7-656EE430FEED}"/>
              </a:ext>
            </a:extLst>
          </p:cNvPr>
          <p:cNvPicPr>
            <a:picLocks noChangeAspect="1"/>
          </p:cNvPicPr>
          <p:nvPr/>
        </p:nvPicPr>
        <p:blipFill>
          <a:blip r:embed="rId3"/>
          <a:stretch>
            <a:fillRect/>
          </a:stretch>
        </p:blipFill>
        <p:spPr>
          <a:xfrm>
            <a:off x="8101981" y="1179118"/>
            <a:ext cx="2314575" cy="2060625"/>
          </a:xfrm>
          <a:prstGeom prst="rect">
            <a:avLst/>
          </a:prstGeom>
        </p:spPr>
      </p:pic>
      <p:pic>
        <p:nvPicPr>
          <p:cNvPr id="11" name="Picture 10">
            <a:extLst>
              <a:ext uri="{FF2B5EF4-FFF2-40B4-BE49-F238E27FC236}">
                <a16:creationId xmlns:a16="http://schemas.microsoft.com/office/drawing/2014/main" id="{810DA142-B626-40D6-3A64-C21A957A348C}"/>
              </a:ext>
            </a:extLst>
          </p:cNvPr>
          <p:cNvPicPr>
            <a:picLocks noChangeAspect="1"/>
          </p:cNvPicPr>
          <p:nvPr/>
        </p:nvPicPr>
        <p:blipFill>
          <a:blip r:embed="rId4"/>
          <a:stretch>
            <a:fillRect/>
          </a:stretch>
        </p:blipFill>
        <p:spPr>
          <a:xfrm>
            <a:off x="8101981" y="3618257"/>
            <a:ext cx="2314575" cy="2695575"/>
          </a:xfrm>
          <a:prstGeom prst="rect">
            <a:avLst/>
          </a:prstGeom>
        </p:spPr>
      </p:pic>
    </p:spTree>
    <p:extLst>
      <p:ext uri="{BB962C8B-B14F-4D97-AF65-F5344CB8AC3E}">
        <p14:creationId xmlns:p14="http://schemas.microsoft.com/office/powerpoint/2010/main" val="916806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233783" y="276969"/>
            <a:ext cx="7725228" cy="590931"/>
          </a:xfrm>
        </p:spPr>
        <p:txBody>
          <a:bodyPr/>
          <a:lstStyle/>
          <a:p>
            <a:r>
              <a:rPr lang="en-US" dirty="0"/>
              <a:t>Error</a:t>
            </a:r>
          </a:p>
        </p:txBody>
      </p:sp>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233783" y="1133475"/>
            <a:ext cx="6395618" cy="5314950"/>
          </a:xfrm>
        </p:spPr>
        <p:txBody>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Results show likely probing error given the 4% gain above half power for S34, S43, S12 and S21. It could also be discretization error in the port spacing. </a:t>
            </a: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High lobes on return loss indicates there is a better method for extracting the return signal. The lobe distortion as frequencies increase could be due to increasing phase and frequency error</a:t>
            </a:r>
            <a:r>
              <a:rPr lang="en-US" dirty="0">
                <a:latin typeface="Times New Roman" panose="02020603050405020304" pitchFamily="18" charset="0"/>
                <a:ea typeface="Times New Roman" panose="02020603050405020304" pitchFamily="18" charset="0"/>
              </a:rPr>
              <a:t> evident in the phase phots as frequency increases. </a:t>
            </a: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rPr>
              <a:t>Error is greatest at port</a:t>
            </a:r>
            <a:r>
              <a:rPr lang="en-US" dirty="0">
                <a:latin typeface="Times New Roman" panose="02020603050405020304" pitchFamily="18" charset="0"/>
                <a:ea typeface="Times New Roman" panose="02020603050405020304" pitchFamily="18" charset="0"/>
              </a:rPr>
              <a:t>s 2 and 4 in the phase plots, this could be the source of the 4% gain previous mention due to probing/reference error.</a:t>
            </a:r>
            <a:endParaRPr lang="en-US" sz="1800" dirty="0">
              <a:effectLst/>
              <a:latin typeface="Times New Roman" panose="02020603050405020304" pitchFamily="18" charset="0"/>
              <a:ea typeface="Times New Roman" panose="02020603050405020304" pitchFamily="18" charset="0"/>
            </a:endParaRPr>
          </a:p>
          <a:p>
            <a:pPr marL="0" marR="0" algn="just">
              <a:lnSpc>
                <a:spcPct val="107000"/>
              </a:lnSpc>
              <a:spcBef>
                <a:spcPts val="0"/>
              </a:spcBef>
              <a:spcAft>
                <a:spcPts val="800"/>
              </a:spcAft>
            </a:pPr>
            <a:r>
              <a:rPr lang="en-US" dirty="0">
                <a:effectLst/>
                <a:latin typeface="Times New Roman" panose="02020603050405020304" pitchFamily="18" charset="0"/>
                <a:ea typeface="Times New Roman" panose="02020603050405020304" pitchFamily="18" charset="0"/>
              </a:rPr>
              <a:t>There was max normalized relative difference of 20% between the Spice and FDTD models with a mean of 5%. There was a max variation of 10% between the MoM and FDTD models with a mean of 5%. The results between MoM and FDTD are of highest interest due to both being the EM simulations which had half the error as the Spice comparison.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pic>
        <p:nvPicPr>
          <p:cNvPr id="4" name="Picture 3">
            <a:extLst>
              <a:ext uri="{FF2B5EF4-FFF2-40B4-BE49-F238E27FC236}">
                <a16:creationId xmlns:a16="http://schemas.microsoft.com/office/drawing/2014/main" id="{C02286A1-A000-7F84-FCF3-DE88C39E07EE}"/>
              </a:ext>
            </a:extLst>
          </p:cNvPr>
          <p:cNvPicPr>
            <a:picLocks noChangeAspect="1"/>
          </p:cNvPicPr>
          <p:nvPr/>
        </p:nvPicPr>
        <p:blipFill rotWithShape="1">
          <a:blip r:embed="rId2"/>
          <a:srcRect r="1901"/>
          <a:stretch/>
        </p:blipFill>
        <p:spPr>
          <a:xfrm>
            <a:off x="6916236" y="485192"/>
            <a:ext cx="5219986" cy="3079102"/>
          </a:xfrm>
          <a:prstGeom prst="rect">
            <a:avLst/>
          </a:prstGeom>
        </p:spPr>
      </p:pic>
      <p:pic>
        <p:nvPicPr>
          <p:cNvPr id="6" name="Picture 4">
            <a:extLst>
              <a:ext uri="{FF2B5EF4-FFF2-40B4-BE49-F238E27FC236}">
                <a16:creationId xmlns:a16="http://schemas.microsoft.com/office/drawing/2014/main" id="{DD39CABE-ED8B-80DB-97DF-123B0AA4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236" y="3564295"/>
            <a:ext cx="5219986" cy="320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59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270932" y="276519"/>
                <a:ext cx="9115963" cy="590931"/>
              </a:xfrm>
            </p:spPr>
            <p:txBody>
              <a:bodyPr/>
              <a:lstStyle/>
              <a:p>
                <a:r>
                  <a:rPr lang="en-US" dirty="0"/>
                  <a:t>About the 180</a:t>
                </a:r>
                <a14:m>
                  <m:oMath xmlns:m="http://schemas.openxmlformats.org/officeDocument/2006/math">
                    <m:r>
                      <a:rPr lang="en-US" b="0" i="1" smtClean="0">
                        <a:latin typeface="Cambria Math" panose="02040503050406030204" pitchFamily="18" charset="0"/>
                      </a:rPr>
                      <m:t>°</m:t>
                    </m:r>
                  </m:oMath>
                </a14:m>
                <a:r>
                  <a:rPr lang="en-US" dirty="0"/>
                  <a:t> Hybrid Coupler</a:t>
                </a:r>
              </a:p>
            </p:txBody>
          </p:sp>
        </mc:Choice>
        <mc:Fallback xmlns="">
          <p:sp>
            <p:nvSpPr>
              <p:cNvPr id="9" name="Slide Title">
                <a:extLst>
                  <a:ext uri="{FF2B5EF4-FFF2-40B4-BE49-F238E27FC236}">
                    <a16:creationId xmlns:a16="http://schemas.microsoft.com/office/drawing/2014/main" id="{3AC14BE6-0C46-714B-B7A3-48A9E49BAF81}"/>
                  </a:ext>
                </a:extLst>
              </p:cNvPr>
              <p:cNvSpPr>
                <a:spLocks noGrp="1" noRot="1" noChangeAspect="1" noMove="1" noResize="1" noEditPoints="1" noAdjustHandles="1" noChangeArrowheads="1" noChangeShapeType="1" noTextEdit="1"/>
              </p:cNvSpPr>
              <p:nvPr>
                <p:ph type="title"/>
              </p:nvPr>
            </p:nvSpPr>
            <p:spPr>
              <a:xfrm>
                <a:off x="270932" y="276519"/>
                <a:ext cx="9115963" cy="590931"/>
              </a:xfrm>
              <a:blipFill>
                <a:blip r:embed="rId2"/>
                <a:stretch>
                  <a:fillRect l="-2005" t="-23711" b="-39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270932" y="1043411"/>
                <a:ext cx="5435599" cy="5444764"/>
              </a:xfrm>
            </p:spPr>
            <p:txBody>
              <a:bodyPr/>
              <a:lstStyle/>
              <a:p>
                <a:pPr>
                  <a:spcAft>
                    <a:spcPts val="600"/>
                  </a:spcAft>
                </a:pPr>
                <a:r>
                  <a:rPr lang="en-US" dirty="0"/>
                  <a:t>The hybrid coupler provides half power using 90</a:t>
                </a:r>
                <a14:m>
                  <m:oMath xmlns:m="http://schemas.openxmlformats.org/officeDocument/2006/math">
                    <m:r>
                      <a:rPr lang="en-US" i="1" dirty="0" smtClean="0">
                        <a:latin typeface="Cambria Math" panose="02040503050406030204" pitchFamily="18" charset="0"/>
                      </a:rPr>
                      <m:t>° </m:t>
                    </m:r>
                  </m:oMath>
                </a14:m>
                <a:r>
                  <a:rPr lang="en-US" dirty="0"/>
                  <a:t>electrical lengths equivalent (270</a:t>
                </a:r>
                <a14:m>
                  <m:oMath xmlns:m="http://schemas.openxmlformats.org/officeDocument/2006/math">
                    <m:r>
                      <a:rPr lang="en-US" i="1" dirty="0" smtClean="0">
                        <a:latin typeface="Cambria Math" panose="02040503050406030204" pitchFamily="18" charset="0"/>
                      </a:rPr>
                      <m:t>° </m:t>
                    </m:r>
                  </m:oMath>
                </a14:m>
                <a:r>
                  <a:rPr lang="en-US" dirty="0"/>
                  <a:t>between ports 2 and 4) distances to adjacent ports due to arctan’s QI-QIV domain of -</a:t>
                </a:r>
                <a14:m>
                  <m:oMath xmlns:m="http://schemas.openxmlformats.org/officeDocument/2006/math">
                    <m:r>
                      <a:rPr lang="en-US" i="1" dirty="0" smtClean="0">
                        <a:latin typeface="Cambria Math" panose="02040503050406030204" pitchFamily="18" charset="0"/>
                      </a:rPr>
                      <m:t>90</m:t>
                    </m:r>
                    <m:r>
                      <a:rPr lang="en-US" b="0" i="1" dirty="0" smtClean="0">
                        <a:latin typeface="Cambria Math" panose="02040503050406030204" pitchFamily="18" charset="0"/>
                      </a:rPr>
                      <m:t>°</m:t>
                    </m:r>
                    <m:r>
                      <a:rPr lang="en-US" i="1" dirty="0" smtClean="0">
                        <a:latin typeface="Cambria Math" panose="02040503050406030204" pitchFamily="18" charset="0"/>
                      </a:rPr>
                      <m:t>&lt;</m:t>
                    </m:r>
                    <m:r>
                      <a:rPr lang="en-US" i="1" dirty="0" smtClean="0">
                        <a:latin typeface="Cambria Math" panose="02040503050406030204" pitchFamily="18" charset="0"/>
                      </a:rPr>
                      <m:t>𝛽</m:t>
                    </m:r>
                    <m:r>
                      <a:rPr lang="en-US" b="0" i="1" dirty="0" smtClean="0">
                        <a:latin typeface="Cambria Math" panose="02040503050406030204" pitchFamily="18" charset="0"/>
                      </a:rPr>
                      <m:t>𝑙</m:t>
                    </m:r>
                    <m:r>
                      <a:rPr lang="en-US" i="1" dirty="0" smtClean="0">
                        <a:latin typeface="Cambria Math" panose="02040503050406030204" pitchFamily="18" charset="0"/>
                      </a:rPr>
                      <m:t>&lt;90</m:t>
                    </m:r>
                    <m:r>
                      <a:rPr lang="en-US" b="0" i="1" dirty="0" smtClean="0">
                        <a:latin typeface="Cambria Math" panose="02040503050406030204" pitchFamily="18" charset="0"/>
                      </a:rPr>
                      <m:t>°</m:t>
                    </m:r>
                  </m:oMath>
                </a14:m>
                <a:r>
                  <a:rPr lang="en-US" dirty="0"/>
                  <a:t> with no reflection at </a:t>
                </a:r>
                <a14:m>
                  <m:oMath xmlns:m="http://schemas.openxmlformats.org/officeDocument/2006/math">
                    <m:r>
                      <a:rPr lang="en-US" b="0" i="1" smtClean="0">
                        <a:latin typeface="Cambria Math" panose="02040503050406030204" pitchFamily="18" charset="0"/>
                      </a:rPr>
                      <m:t>0°</m:t>
                    </m:r>
                  </m:oMath>
                </a14:m>
                <a:r>
                  <a:rPr lang="en-US" dirty="0"/>
                  <a:t> and full reflection at </a:t>
                </a:r>
                <a14:m>
                  <m:oMath xmlns:m="http://schemas.openxmlformats.org/officeDocument/2006/math">
                    <m:r>
                      <a:rPr lang="en-US" b="0" i="1" smtClean="0">
                        <a:latin typeface="Cambria Math" panose="02040503050406030204" pitchFamily="18" charset="0"/>
                      </a:rPr>
                      <m:t>±90°</m:t>
                    </m:r>
                  </m:oMath>
                </a14:m>
                <a:r>
                  <a:rPr lang="en-US" dirty="0"/>
                  <a:t>.</a:t>
                </a:r>
              </a:p>
              <a:p>
                <a:pPr marL="0" indent="0" algn="ctr">
                  <a:spcAft>
                    <a:spcPts val="600"/>
                  </a:spcAft>
                  <a:buNone/>
                </a:pP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r>
                      <a:rPr lang="en-US"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chemeClr val="tx1"/>
                            </a:solidFill>
                            <a:effectLst/>
                            <a:latin typeface="Cambria Math" panose="02040503050406030204" pitchFamily="18" charset="0"/>
                            <a:cs typeface="Times New Roman" panose="02020603050405020304" pitchFamily="18" charset="0"/>
                          </a:rPr>
                        </m:ctrlPr>
                      </m:fPr>
                      <m:num>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𝜆</m:t>
                        </m:r>
                      </m:den>
                    </m:f>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chemeClr val="tx1"/>
                            </a:solidFill>
                            <a:effectLst/>
                            <a:latin typeface="Cambria Math" panose="02040503050406030204" pitchFamily="18" charset="0"/>
                            <a:cs typeface="Times New Roman" panose="02020603050405020304" pitchFamily="18" charset="0"/>
                          </a:rPr>
                        </m:ctrlPr>
                      </m:fPr>
                      <m:num>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𝜆</m:t>
                        </m:r>
                      </m:num>
                      <m:den>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4</m:t>
                        </m:r>
                      </m:den>
                    </m:f>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chemeClr val="tx1"/>
                            </a:solidFill>
                            <a:effectLst/>
                            <a:latin typeface="Cambria Math" panose="02040503050406030204" pitchFamily="18" charset="0"/>
                            <a:cs typeface="Times New Roman" panose="02020603050405020304" pitchFamily="18" charset="0"/>
                          </a:rPr>
                        </m:ctrlPr>
                      </m:fPr>
                      <m:num>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=90°</m:t>
                    </m:r>
                  </m:oMath>
                </a14:m>
                <a:r>
                  <a:rPr lang="en-US" dirty="0">
                    <a:solidFill>
                      <a:schemeClr val="tx1"/>
                    </a:solidFill>
                  </a:rPr>
                  <a:t> </a:t>
                </a:r>
              </a:p>
              <a:p>
                <a:pPr>
                  <a:spcAft>
                    <a:spcPts val="600"/>
                  </a:spcAft>
                </a:pPr>
                <a:r>
                  <a:rPr lang="en-US" dirty="0"/>
                  <a:t>The port 180</a:t>
                </a:r>
                <a14:m>
                  <m:oMath xmlns:m="http://schemas.openxmlformats.org/officeDocument/2006/math">
                    <m:r>
                      <a:rPr lang="en-US" i="1" dirty="0" smtClean="0">
                        <a:latin typeface="Cambria Math" panose="02040503050406030204" pitchFamily="18" charset="0"/>
                      </a:rPr>
                      <m:t>° </m:t>
                    </m:r>
                  </m:oMath>
                </a14:m>
                <a:r>
                  <a:rPr lang="en-US" dirty="0"/>
                  <a:t>opposite the source along with the source are completely isolated as they share the same angle in the arctan domain.</a:t>
                </a:r>
              </a:p>
              <a:p>
                <a:pPr>
                  <a:spcAft>
                    <a:spcPts val="600"/>
                  </a:spcAft>
                </a:pPr>
                <a:r>
                  <a:rPr lang="en-US" dirty="0"/>
                  <a:t>This coupler is useful for tasks such as splitting a signal, tapping without disrupting the signal, and of course coupling signals using sources from opposite ports.</a:t>
                </a:r>
              </a:p>
            </p:txBody>
          </p:sp>
        </mc:Choice>
        <mc:Fallback xmlns="">
          <p:sp>
            <p:nvSpPr>
              <p:cNvPr id="3" name="Slide Text">
                <a:extLst>
                  <a:ext uri="{FF2B5EF4-FFF2-40B4-BE49-F238E27FC236}">
                    <a16:creationId xmlns:a16="http://schemas.microsoft.com/office/drawing/2014/main" id="{4229366B-9DFE-0244-A864-A3ECC8897F6F}"/>
                  </a:ext>
                </a:extLst>
              </p:cNvPr>
              <p:cNvSpPr>
                <a:spLocks noGrp="1" noRot="1" noChangeAspect="1" noMove="1" noResize="1" noEditPoints="1" noAdjustHandles="1" noChangeArrowheads="1" noChangeShapeType="1" noTextEdit="1"/>
              </p:cNvSpPr>
              <p:nvPr>
                <p:ph idx="1"/>
              </p:nvPr>
            </p:nvSpPr>
            <p:spPr>
              <a:xfrm>
                <a:off x="270932" y="1043411"/>
                <a:ext cx="5435599" cy="5444764"/>
              </a:xfrm>
              <a:blipFill>
                <a:blip r:embed="rId3"/>
                <a:stretch>
                  <a:fillRect l="-1233" t="-336" r="-897"/>
                </a:stretch>
              </a:blipFill>
            </p:spPr>
            <p:txBody>
              <a:bodyPr/>
              <a:lstStyle/>
              <a:p>
                <a:r>
                  <a:rPr lang="en-US">
                    <a:noFill/>
                  </a:rPr>
                  <a:t> </a:t>
                </a:r>
              </a:p>
            </p:txBody>
          </p:sp>
        </mc:Fallback>
      </mc:AlternateContent>
      <p:pic>
        <p:nvPicPr>
          <p:cNvPr id="4" name="Picture Placeholder 3" descr="A close up of a circuit board&#10;&#10;Description automatically generated with low confidence">
            <a:extLst>
              <a:ext uri="{FF2B5EF4-FFF2-40B4-BE49-F238E27FC236}">
                <a16:creationId xmlns:a16="http://schemas.microsoft.com/office/drawing/2014/main" id="{4E04CA71-F1C8-AA08-B283-C3CC122EE3F6}"/>
              </a:ext>
            </a:extLst>
          </p:cNvPr>
          <p:cNvPicPr>
            <a:picLocks noGrp="1" noChangeAspect="1"/>
          </p:cNvPicPr>
          <p:nvPr>
            <p:ph type="pic" idx="13"/>
          </p:nvPr>
        </p:nvPicPr>
        <p:blipFill rotWithShape="1">
          <a:blip r:embed="rId4"/>
          <a:srcRect l="16310" t="41623" r="21409" b="14972"/>
          <a:stretch/>
        </p:blipFill>
        <p:spPr bwMode="auto">
          <a:xfrm>
            <a:off x="6096000" y="2099091"/>
            <a:ext cx="5751045" cy="3005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407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5C8F0397-2A2F-FA44-A11D-5385B5FC3F64}"/>
              </a:ext>
            </a:extLst>
          </p:cNvPr>
          <p:cNvSpPr>
            <a:spLocks noGrp="1"/>
          </p:cNvSpPr>
          <p:nvPr>
            <p:ph type="title"/>
          </p:nvPr>
        </p:nvSpPr>
        <p:spPr>
          <a:xfrm>
            <a:off x="315001" y="70396"/>
            <a:ext cx="7522713" cy="783607"/>
          </a:xfrm>
        </p:spPr>
        <p:txBody>
          <a:bodyPr/>
          <a:lstStyle/>
          <a:p>
            <a:r>
              <a:rPr lang="en-US" dirty="0"/>
              <a:t>MATLAB FDTD Schematic</a:t>
            </a:r>
          </a:p>
        </p:txBody>
      </p:sp>
      <p:sp>
        <p:nvSpPr>
          <p:cNvPr id="3" name="Slide Text">
            <a:extLst>
              <a:ext uri="{FF2B5EF4-FFF2-40B4-BE49-F238E27FC236}">
                <a16:creationId xmlns:a16="http://schemas.microsoft.com/office/drawing/2014/main" id="{3CA49974-DF4B-1F47-B7B0-A6B56256146F}"/>
              </a:ext>
            </a:extLst>
          </p:cNvPr>
          <p:cNvSpPr>
            <a:spLocks noGrp="1"/>
          </p:cNvSpPr>
          <p:nvPr>
            <p:ph idx="1"/>
          </p:nvPr>
        </p:nvSpPr>
        <p:spPr>
          <a:xfrm>
            <a:off x="382420" y="1606918"/>
            <a:ext cx="5002381" cy="4407295"/>
          </a:xfrm>
        </p:spPr>
        <p:txBody>
          <a:bodyPr/>
          <a:lstStyle/>
          <a:p>
            <a:pPr>
              <a:spcAft>
                <a:spcPts val="600"/>
              </a:spcAft>
            </a:pPr>
            <a:r>
              <a:rPr lang="en-US" dirty="0"/>
              <a:t>The model uses the same line dimensions and Roger AD1000 substrate values as both the MoM and Spice models.</a:t>
            </a:r>
          </a:p>
          <a:p>
            <a:pPr>
              <a:spcAft>
                <a:spcPts val="600"/>
              </a:spcAft>
            </a:pPr>
            <a:r>
              <a:rPr lang="en-US" dirty="0"/>
              <a:t>A line was used to obtain reference port impedance and the forward source voltage signal on the line for removing the source signal in the for obtaining reflection parameters.</a:t>
            </a:r>
          </a:p>
          <a:p>
            <a:pPr>
              <a:spcAft>
                <a:spcPts val="600"/>
              </a:spcAft>
            </a:pPr>
            <a:r>
              <a:rPr lang="en-US" dirty="0"/>
              <a:t>The programs first runs the line program then tests the port at each source for a total of 5 simulations to obtain all parameters.</a:t>
            </a:r>
          </a:p>
        </p:txBody>
      </p:sp>
      <p:pic>
        <p:nvPicPr>
          <p:cNvPr id="10" name="Picture Placeholder 9">
            <a:extLst>
              <a:ext uri="{FF2B5EF4-FFF2-40B4-BE49-F238E27FC236}">
                <a16:creationId xmlns:a16="http://schemas.microsoft.com/office/drawing/2014/main" id="{E96C4613-B519-3FDD-9D7D-8C01011E9832}"/>
              </a:ext>
            </a:extLst>
          </p:cNvPr>
          <p:cNvPicPr>
            <a:picLocks noGrp="1" noChangeAspect="1"/>
          </p:cNvPicPr>
          <p:nvPr>
            <p:ph type="pic" idx="13"/>
          </p:nvPr>
        </p:nvPicPr>
        <p:blipFill rotWithShape="1">
          <a:blip r:embed="rId2"/>
          <a:srcRect l="3490" t="10342" r="8043" b="10342"/>
          <a:stretch/>
        </p:blipFill>
        <p:spPr>
          <a:xfrm>
            <a:off x="6077044" y="1230230"/>
            <a:ext cx="4784697" cy="2379727"/>
          </a:xfrm>
        </p:spPr>
      </p:pic>
      <p:pic>
        <p:nvPicPr>
          <p:cNvPr id="5" name="Picture 4">
            <a:extLst>
              <a:ext uri="{FF2B5EF4-FFF2-40B4-BE49-F238E27FC236}">
                <a16:creationId xmlns:a16="http://schemas.microsoft.com/office/drawing/2014/main" id="{D01B4323-610C-3FB4-BC71-9575EE69401C}"/>
              </a:ext>
            </a:extLst>
          </p:cNvPr>
          <p:cNvPicPr>
            <a:picLocks noChangeAspect="1"/>
          </p:cNvPicPr>
          <p:nvPr/>
        </p:nvPicPr>
        <p:blipFill>
          <a:blip r:embed="rId3"/>
          <a:stretch>
            <a:fillRect/>
          </a:stretch>
        </p:blipFill>
        <p:spPr>
          <a:xfrm>
            <a:off x="6096000" y="4016073"/>
            <a:ext cx="4693065" cy="2379727"/>
          </a:xfrm>
          <a:prstGeom prst="rect">
            <a:avLst/>
          </a:prstGeom>
        </p:spPr>
      </p:pic>
    </p:spTree>
    <p:extLst>
      <p:ext uri="{BB962C8B-B14F-4D97-AF65-F5344CB8AC3E}">
        <p14:creationId xmlns:p14="http://schemas.microsoft.com/office/powerpoint/2010/main" val="37803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5C48-5E27-36B4-0652-7E937049E90B}"/>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DD0DE27D-1EC2-879A-8B7A-B4A07C43A00A}"/>
              </a:ext>
            </a:extLst>
          </p:cNvPr>
          <p:cNvPicPr>
            <a:picLocks noChangeAspect="1"/>
          </p:cNvPicPr>
          <p:nvPr/>
        </p:nvPicPr>
        <p:blipFill>
          <a:blip r:embed="rId2"/>
          <a:stretch>
            <a:fillRect/>
          </a:stretch>
        </p:blipFill>
        <p:spPr>
          <a:xfrm>
            <a:off x="7775" y="0"/>
            <a:ext cx="12176449" cy="6858000"/>
          </a:xfrm>
          <a:prstGeom prst="rect">
            <a:avLst/>
          </a:prstGeom>
        </p:spPr>
      </p:pic>
    </p:spTree>
    <p:extLst>
      <p:ext uri="{BB962C8B-B14F-4D97-AF65-F5344CB8AC3E}">
        <p14:creationId xmlns:p14="http://schemas.microsoft.com/office/powerpoint/2010/main" val="4906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426968" y="292174"/>
            <a:ext cx="6951472" cy="590931"/>
          </a:xfrm>
        </p:spPr>
        <p:txBody>
          <a:bodyPr/>
          <a:lstStyle/>
          <a:p>
            <a:r>
              <a:rPr lang="en-US" dirty="0"/>
              <a:t>Object Orientation Design</a:t>
            </a:r>
          </a:p>
        </p:txBody>
      </p:sp>
      <p:sp>
        <p:nvSpPr>
          <p:cNvPr id="4" name="Content Placeholder 3">
            <a:extLst>
              <a:ext uri="{FF2B5EF4-FFF2-40B4-BE49-F238E27FC236}">
                <a16:creationId xmlns:a16="http://schemas.microsoft.com/office/drawing/2014/main" id="{91EC780A-8ECD-0E4B-77EB-043CBFEFFDB9}"/>
              </a:ext>
            </a:extLst>
          </p:cNvPr>
          <p:cNvSpPr>
            <a:spLocks noGrp="1"/>
          </p:cNvSpPr>
          <p:nvPr>
            <p:ph idx="1"/>
          </p:nvPr>
        </p:nvSpPr>
        <p:spPr>
          <a:xfrm>
            <a:off x="352439" y="1374017"/>
            <a:ext cx="6082228" cy="3968249"/>
          </a:xfrm>
        </p:spPr>
        <p:txBody>
          <a:bodyPr/>
          <a:lstStyle/>
          <a:p>
            <a:r>
              <a:rPr lang="en-US" sz="1600" dirty="0"/>
              <a:t>Object orientation was used to simplify the design process to reduce time between simulations when changing PCB layouts. This was particularly useful while attempting to find the proper scaling for the design.</a:t>
            </a:r>
          </a:p>
          <a:p>
            <a:r>
              <a:rPr lang="en-US" sz="1600" dirty="0"/>
              <a:t>Traces designed were defined with a reference coordinate, width, length and height.</a:t>
            </a:r>
          </a:p>
          <a:p>
            <a:r>
              <a:rPr lang="en-US" sz="1600" dirty="0"/>
              <a:t>Ports were defined as a location which is automatically tied to the port traces where ever they move. </a:t>
            </a:r>
          </a:p>
          <a:p>
            <a:r>
              <a:rPr lang="en-US" sz="1600" dirty="0"/>
              <a:t>Sources are automatically tied to the defined ports, wherever they may be defined.</a:t>
            </a:r>
          </a:p>
          <a:p>
            <a:r>
              <a:rPr lang="en-US" sz="1600" dirty="0"/>
              <a:t>Outputs are in the form of multilevel structures for variable organization for static post processing and reference for ease in cascading circuits using their parameters allowing the ability to simulate individual devices</a:t>
            </a:r>
          </a:p>
        </p:txBody>
      </p:sp>
      <p:pic>
        <p:nvPicPr>
          <p:cNvPr id="5" name="Picture 4">
            <a:extLst>
              <a:ext uri="{FF2B5EF4-FFF2-40B4-BE49-F238E27FC236}">
                <a16:creationId xmlns:a16="http://schemas.microsoft.com/office/drawing/2014/main" id="{81A4053F-2FAC-4EE9-2923-45F70C2C86F8}"/>
              </a:ext>
            </a:extLst>
          </p:cNvPr>
          <p:cNvPicPr>
            <a:picLocks noChangeAspect="1"/>
          </p:cNvPicPr>
          <p:nvPr/>
        </p:nvPicPr>
        <p:blipFill rotWithShape="1">
          <a:blip r:embed="rId2"/>
          <a:srcRect l="886" t="2150" r="28745" b="44114"/>
          <a:stretch/>
        </p:blipFill>
        <p:spPr bwMode="auto">
          <a:xfrm>
            <a:off x="9424926" y="1157067"/>
            <a:ext cx="1887850" cy="2499544"/>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7C2BE43-76E8-6D4B-DED0-0CD8EBB9F38E}"/>
              </a:ext>
            </a:extLst>
          </p:cNvPr>
          <p:cNvPicPr>
            <a:picLocks noChangeAspect="1"/>
          </p:cNvPicPr>
          <p:nvPr/>
        </p:nvPicPr>
        <p:blipFill rotWithShape="1">
          <a:blip r:embed="rId3"/>
          <a:srcRect l="4202" r="7421"/>
          <a:stretch/>
        </p:blipFill>
        <p:spPr>
          <a:xfrm>
            <a:off x="7778149" y="3906904"/>
            <a:ext cx="2574266" cy="2870724"/>
          </a:xfrm>
          <a:prstGeom prst="rect">
            <a:avLst/>
          </a:prstGeom>
        </p:spPr>
      </p:pic>
      <p:grpSp>
        <p:nvGrpSpPr>
          <p:cNvPr id="15" name="Group 14">
            <a:extLst>
              <a:ext uri="{FF2B5EF4-FFF2-40B4-BE49-F238E27FC236}">
                <a16:creationId xmlns:a16="http://schemas.microsoft.com/office/drawing/2014/main" id="{C38F63EC-F886-A624-E5AA-116D42C13A3E}"/>
              </a:ext>
            </a:extLst>
          </p:cNvPr>
          <p:cNvGrpSpPr/>
          <p:nvPr/>
        </p:nvGrpSpPr>
        <p:grpSpPr>
          <a:xfrm>
            <a:off x="7878044" y="716067"/>
            <a:ext cx="1499567" cy="441000"/>
            <a:chOff x="7878044" y="716067"/>
            <a:chExt cx="1499567" cy="441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C03F5C3-148C-6C16-1CAB-8EFA1E5F2A2E}"/>
                    </a:ext>
                  </a:extLst>
                </p14:cNvPr>
                <p14:cNvContentPartPr/>
                <p14:nvPr/>
              </p14:nvContentPartPr>
              <p14:xfrm>
                <a:off x="7878044" y="716067"/>
                <a:ext cx="512640" cy="441000"/>
              </p14:xfrm>
            </p:contentPart>
          </mc:Choice>
          <mc:Fallback xmlns="">
            <p:pic>
              <p:nvPicPr>
                <p:cNvPr id="6" name="Ink 5">
                  <a:extLst>
                    <a:ext uri="{FF2B5EF4-FFF2-40B4-BE49-F238E27FC236}">
                      <a16:creationId xmlns:a16="http://schemas.microsoft.com/office/drawing/2014/main" id="{4C03F5C3-148C-6C16-1CAB-8EFA1E5F2A2E}"/>
                    </a:ext>
                  </a:extLst>
                </p:cNvPr>
                <p:cNvPicPr/>
                <p:nvPr/>
              </p:nvPicPr>
              <p:blipFill>
                <a:blip r:embed="rId5"/>
                <a:stretch>
                  <a:fillRect/>
                </a:stretch>
              </p:blipFill>
              <p:spPr>
                <a:xfrm>
                  <a:off x="7815404" y="653427"/>
                  <a:ext cx="63828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41D4050-EA2D-F9AD-EB80-0EB0C4A225C0}"/>
                    </a:ext>
                  </a:extLst>
                </p14:cNvPr>
                <p14:cNvContentPartPr/>
                <p14:nvPr/>
              </p14:nvContentPartPr>
              <p14:xfrm>
                <a:off x="8443244" y="846387"/>
                <a:ext cx="196920" cy="11880"/>
              </p14:xfrm>
            </p:contentPart>
          </mc:Choice>
          <mc:Fallback xmlns="">
            <p:pic>
              <p:nvPicPr>
                <p:cNvPr id="7" name="Ink 6">
                  <a:extLst>
                    <a:ext uri="{FF2B5EF4-FFF2-40B4-BE49-F238E27FC236}">
                      <a16:creationId xmlns:a16="http://schemas.microsoft.com/office/drawing/2014/main" id="{E41D4050-EA2D-F9AD-EB80-0EB0C4A225C0}"/>
                    </a:ext>
                  </a:extLst>
                </p:cNvPr>
                <p:cNvPicPr/>
                <p:nvPr/>
              </p:nvPicPr>
              <p:blipFill>
                <a:blip r:embed="rId7"/>
                <a:stretch>
                  <a:fillRect/>
                </a:stretch>
              </p:blipFill>
              <p:spPr>
                <a:xfrm>
                  <a:off x="8380244" y="783387"/>
                  <a:ext cx="322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CD6F84F-03C4-B478-3A27-8A657E021B6F}"/>
                    </a:ext>
                  </a:extLst>
                </p14:cNvPr>
                <p14:cNvContentPartPr/>
                <p14:nvPr/>
              </p14:nvContentPartPr>
              <p14:xfrm>
                <a:off x="8677771" y="820521"/>
                <a:ext cx="699840" cy="76320"/>
              </p14:xfrm>
            </p:contentPart>
          </mc:Choice>
          <mc:Fallback xmlns="">
            <p:pic>
              <p:nvPicPr>
                <p:cNvPr id="14" name="Ink 13">
                  <a:extLst>
                    <a:ext uri="{FF2B5EF4-FFF2-40B4-BE49-F238E27FC236}">
                      <a16:creationId xmlns:a16="http://schemas.microsoft.com/office/drawing/2014/main" id="{CCD6F84F-03C4-B478-3A27-8A657E021B6F}"/>
                    </a:ext>
                  </a:extLst>
                </p:cNvPr>
                <p:cNvPicPr/>
                <p:nvPr/>
              </p:nvPicPr>
              <p:blipFill>
                <a:blip r:embed="rId9"/>
                <a:stretch>
                  <a:fillRect/>
                </a:stretch>
              </p:blipFill>
              <p:spPr>
                <a:xfrm>
                  <a:off x="8614771" y="757521"/>
                  <a:ext cx="825480" cy="201960"/>
                </a:xfrm>
                <a:prstGeom prst="rect">
                  <a:avLst/>
                </a:prstGeom>
              </p:spPr>
            </p:pic>
          </mc:Fallback>
        </mc:AlternateContent>
      </p:grpSp>
      <p:pic>
        <p:nvPicPr>
          <p:cNvPr id="16" name="Picture 15">
            <a:extLst>
              <a:ext uri="{FF2B5EF4-FFF2-40B4-BE49-F238E27FC236}">
                <a16:creationId xmlns:a16="http://schemas.microsoft.com/office/drawing/2014/main" id="{4D804503-F9D1-453D-7D41-065EDE3ADFBA}"/>
              </a:ext>
            </a:extLst>
          </p:cNvPr>
          <p:cNvPicPr>
            <a:picLocks noChangeAspect="1"/>
          </p:cNvPicPr>
          <p:nvPr/>
        </p:nvPicPr>
        <p:blipFill rotWithShape="1">
          <a:blip r:embed="rId10"/>
          <a:srcRect b="6832"/>
          <a:stretch/>
        </p:blipFill>
        <p:spPr bwMode="auto">
          <a:xfrm>
            <a:off x="6690806" y="1050143"/>
            <a:ext cx="2374476" cy="26648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65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641573" y="190108"/>
            <a:ext cx="6951472" cy="590931"/>
          </a:xfrm>
        </p:spPr>
        <p:txBody>
          <a:bodyPr/>
          <a:lstStyle/>
          <a:p>
            <a:r>
              <a:rPr lang="en-US" dirty="0"/>
              <a:t>Scaling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1EC780A-8ECD-0E4B-77EB-043CBFEFFDB9}"/>
                  </a:ext>
                </a:extLst>
              </p:cNvPr>
              <p:cNvSpPr>
                <a:spLocks noGrp="1"/>
              </p:cNvSpPr>
              <p:nvPr>
                <p:ph idx="1"/>
              </p:nvPr>
            </p:nvSpPr>
            <p:spPr>
              <a:xfrm>
                <a:off x="566928" y="1580078"/>
                <a:ext cx="10812272" cy="3968249"/>
              </a:xfrm>
            </p:spPr>
            <p:txBody>
              <a:bodyPr/>
              <a:lstStyle/>
              <a:p>
                <a:r>
                  <a:rPr lang="en-US" dirty="0"/>
                  <a:t>Due to using normalized field updates the voltages were divided by their respective spatial step size. Voltages were rescaled by edge lengths and the magnetic field used for the current was rescaled by free space impedance.</a:t>
                </a:r>
              </a:p>
              <a:p>
                <a:r>
                  <a:rPr lang="en-US" dirty="0"/>
                  <a:t>FFT was padded using </a:t>
                </a:r>
                <a14:m>
                  <m:oMath xmlns:m="http://schemas.openxmlformats.org/officeDocument/2006/math">
                    <m: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t>𝑁𝐹𝐹𝑇</m:t>
                    </m:r>
                    <m: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kern="100">
                            <a:effectLst/>
                            <a:latin typeface="Cambria Math" panose="02040503050406030204" pitchFamily="18" charset="0"/>
                            <a:ea typeface="Calibri" panose="020F0502020204030204" pitchFamily="34" charset="0"/>
                            <a:cs typeface="Times New Roman" panose="02020603050405020304" pitchFamily="18" charset="0"/>
                          </a:rPr>
                          <m:t>2</m:t>
                        </m:r>
                      </m:e>
                      <m:sup>
                        <m:r>
                          <a:rPr lang="en-US" i="1" kern="100">
                            <a:effectLst/>
                            <a:latin typeface="Cambria Math" panose="02040503050406030204" pitchFamily="18" charset="0"/>
                            <a:ea typeface="Calibri" panose="020F0502020204030204" pitchFamily="34" charset="0"/>
                            <a:cs typeface="Times New Roman" panose="02020603050405020304" pitchFamily="18" charset="0"/>
                          </a:rPr>
                          <m:t>3</m:t>
                        </m:r>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func>
                              <m:func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funcPr>
                              <m:fName>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kern="100">
                                        <a:effectLst/>
                                        <a:latin typeface="Cambria Math" panose="02040503050406030204" pitchFamily="18" charset="0"/>
                                        <a:ea typeface="Calibri" panose="020F0502020204030204" pitchFamily="34" charset="0"/>
                                        <a:cs typeface="Times New Roman" panose="02020603050405020304" pitchFamily="18" charset="0"/>
                                      </a:rPr>
                                      <m:t>log</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2</m:t>
                                    </m:r>
                                  </m:sub>
                                </m:sSub>
                              </m:fName>
                              <m:e>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sub>
                                    </m:sSub>
                                  </m:e>
                                </m:d>
                              </m:e>
                            </m:func>
                            <m:r>
                              <a:rPr lang="en-US" i="1" kern="100">
                                <a:effectLst/>
                                <a:latin typeface="Cambria Math" panose="02040503050406030204" pitchFamily="18" charset="0"/>
                                <a:ea typeface="Calibri" panose="020F0502020204030204" pitchFamily="34" charset="0"/>
                                <a:cs typeface="Times New Roman" panose="02020603050405020304" pitchFamily="18" charset="0"/>
                              </a:rPr>
                              <m:t>−9</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+9</m:t>
                        </m:r>
                      </m:sup>
                    </m:sSup>
                  </m:oMath>
                </a14:m>
                <a:r>
                  <a:rPr lang="en-US" kern="100" dirty="0">
                    <a:effectLst/>
                    <a:latin typeface="+mj-lt"/>
                    <a:ea typeface="Calibri" panose="020F0502020204030204" pitchFamily="34" charset="0"/>
                    <a:cs typeface="Times New Roman" panose="02020603050405020304" pitchFamily="18" charset="0"/>
                  </a:rPr>
                  <a:t>  </a:t>
                </a:r>
                <a:r>
                  <a:rPr lang="en-US" dirty="0"/>
                  <a:t>points to increase resolution for the ranges of dt used and amplitude were required to be scaled using </a:t>
                </a:r>
                <a14:m>
                  <m:oMath xmlns:m="http://schemas.openxmlformats.org/officeDocument/2006/math">
                    <m:r>
                      <m:rPr>
                        <m:sty m:val="p"/>
                      </m:rPr>
                      <a:rPr lang="en-US" b="0" i="0" dirty="0" smtClean="0">
                        <a:latin typeface="Cambria Math" panose="02040503050406030204" pitchFamily="18" charset="0"/>
                      </a:rPr>
                      <m:t>V</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f</m:t>
                        </m:r>
                      </m:e>
                    </m:d>
                    <m:r>
                      <a:rPr lang="en-US" b="0" i="0" dirty="0" smtClean="0">
                        <a:latin typeface="Cambria Math" panose="02040503050406030204" pitchFamily="18" charset="0"/>
                      </a:rPr>
                      <m:t>=</m:t>
                    </m:r>
                    <m:f>
                      <m:fPr>
                        <m:ctrlPr>
                          <a:rPr lang="en-US" b="0" i="1" dirty="0">
                            <a:latin typeface="Cambria Math" panose="02040503050406030204" pitchFamily="18" charset="0"/>
                          </a:rPr>
                        </m:ctrlPr>
                      </m:fPr>
                      <m:num>
                        <m:r>
                          <a:rPr lang="en-US" i="1" dirty="0">
                            <a:latin typeface="Cambria Math" panose="02040503050406030204" pitchFamily="18" charset="0"/>
                          </a:rPr>
                          <m:t>𝐹𝐹𝑇</m:t>
                        </m:r>
                        <m:d>
                          <m:dPr>
                            <m:begChr m:val="{"/>
                            <m:endChr m:val="}"/>
                            <m:ctrlPr>
                              <a:rPr lang="en-US" b="0" i="1" dirty="0" smtClean="0">
                                <a:latin typeface="Cambria Math" panose="02040503050406030204" pitchFamily="18" charset="0"/>
                              </a:rPr>
                            </m:ctrlPr>
                          </m:dPr>
                          <m:e>
                            <m:r>
                              <a:rPr lang="en-US" i="1" dirty="0" smtClean="0">
                                <a:latin typeface="Cambria Math" panose="02040503050406030204" pitchFamily="18" charset="0"/>
                              </a:rPr>
                              <m:t>𝑉</m:t>
                            </m:r>
                            <m:d>
                              <m:dPr>
                                <m:ctrlPr>
                                  <a:rPr lang="en-US" i="1" dirty="0" smtClean="0">
                                    <a:latin typeface="Cambria Math" panose="02040503050406030204" pitchFamily="18" charset="0"/>
                                  </a:rPr>
                                </m:ctrlPr>
                              </m:dPr>
                              <m:e>
                                <m:r>
                                  <a:rPr lang="en-US" i="1" dirty="0" err="1">
                                    <a:latin typeface="Cambria Math" panose="02040503050406030204" pitchFamily="18" charset="0"/>
                                  </a:rPr>
                                  <m:t>𝑛</m:t>
                                </m:r>
                                <m:r>
                                  <a:rPr lang="en-US" i="1" dirty="0" err="1">
                                    <a:latin typeface="Cambria Math" panose="02040503050406030204" pitchFamily="18" charset="0"/>
                                  </a:rPr>
                                  <m:t>,</m:t>
                                </m:r>
                                <m:r>
                                  <a:rPr lang="en-US" i="1" dirty="0" err="1">
                                    <a:latin typeface="Cambria Math" panose="02040503050406030204" pitchFamily="18" charset="0"/>
                                  </a:rPr>
                                  <m:t>𝑙</m:t>
                                </m:r>
                              </m:e>
                            </m:d>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𝐹𝐹𝑇</m:t>
                                </m:r>
                              </m:sub>
                            </m:sSub>
                          </m:e>
                        </m:d>
                      </m:num>
                      <m:den>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𝐹𝐹𝑇</m:t>
                            </m:r>
                          </m:sub>
                        </m:sSub>
                      </m:den>
                    </m:f>
                  </m:oMath>
                </a14:m>
                <a:r>
                  <a:rPr lang="en-US" dirty="0"/>
                  <a:t> where the voltage has already been scaled due to the accelerated code. </a:t>
                </a:r>
                <a:endParaRPr lang="en-US" dirty="0">
                  <a:highlight>
                    <a:srgbClr val="FFFF00"/>
                  </a:highlight>
                </a:endParaRPr>
              </a:p>
              <a:p>
                <a:r>
                  <a:rPr lang="en-US" dirty="0"/>
                  <a:t>Scaling of dx, </a:t>
                </a:r>
                <a:r>
                  <a:rPr lang="en-US" dirty="0" err="1"/>
                  <a:t>dy</a:t>
                </a:r>
                <a:r>
                  <a:rPr lang="en-US" dirty="0"/>
                  <a:t>, and </a:t>
                </a:r>
                <a:r>
                  <a:rPr lang="en-US" dirty="0" err="1"/>
                  <a:t>dz</a:t>
                </a:r>
                <a:r>
                  <a:rPr lang="en-US" dirty="0"/>
                  <a:t> was originally calculated to be 20 steps per wavelength for accuracy. This provided 27 mil steps, which was not acceptable as the least lowest value for dx and </a:t>
                </a:r>
                <a:r>
                  <a:rPr lang="en-US" dirty="0" err="1"/>
                  <a:t>dy</a:t>
                </a:r>
                <a:r>
                  <a:rPr lang="en-US" dirty="0"/>
                  <a:t> was 18 mil (ring trace width) and the lowest for </a:t>
                </a:r>
                <a:r>
                  <a:rPr lang="en-US" dirty="0" err="1"/>
                  <a:t>dz</a:t>
                </a:r>
                <a:r>
                  <a:rPr lang="en-US" dirty="0"/>
                  <a:t> was 1.37 mil (trace height). All steps were scaled to be 9 mil per as the lowest common factor, then all z substrate values were scaled to prevent changing </a:t>
                </a:r>
                <a:r>
                  <a:rPr lang="en-US" dirty="0" err="1"/>
                  <a:t>dz</a:t>
                </a:r>
                <a:r>
                  <a:rPr lang="en-US" dirty="0"/>
                  <a:t> for the anisotropic updates.</a:t>
                </a:r>
              </a:p>
              <a:p>
                <a:endParaRPr lang="en-US" dirty="0"/>
              </a:p>
            </p:txBody>
          </p:sp>
        </mc:Choice>
        <mc:Fallback xmlns="">
          <p:sp>
            <p:nvSpPr>
              <p:cNvPr id="4" name="Content Placeholder 3">
                <a:extLst>
                  <a:ext uri="{FF2B5EF4-FFF2-40B4-BE49-F238E27FC236}">
                    <a16:creationId xmlns:a16="http://schemas.microsoft.com/office/drawing/2014/main" id="{91EC780A-8ECD-0E4B-77EB-043CBFEFFDB9}"/>
                  </a:ext>
                </a:extLst>
              </p:cNvPr>
              <p:cNvSpPr>
                <a:spLocks noGrp="1" noRot="1" noChangeAspect="1" noMove="1" noResize="1" noEditPoints="1" noAdjustHandles="1" noChangeArrowheads="1" noChangeShapeType="1" noTextEdit="1"/>
              </p:cNvSpPr>
              <p:nvPr>
                <p:ph idx="1"/>
              </p:nvPr>
            </p:nvSpPr>
            <p:spPr>
              <a:xfrm>
                <a:off x="566928" y="1580078"/>
                <a:ext cx="10812272" cy="3968249"/>
              </a:xfrm>
              <a:blipFill>
                <a:blip r:embed="rId2"/>
                <a:stretch>
                  <a:fillRect l="-620" t="-461" r="-958" b="-12596"/>
                </a:stretch>
              </a:blipFill>
            </p:spPr>
            <p:txBody>
              <a:bodyPr/>
              <a:lstStyle/>
              <a:p>
                <a:r>
                  <a:rPr lang="en-US">
                    <a:noFill/>
                  </a:rPr>
                  <a:t> </a:t>
                </a:r>
              </a:p>
            </p:txBody>
          </p:sp>
        </mc:Fallback>
      </mc:AlternateContent>
    </p:spTree>
    <p:extLst>
      <p:ext uri="{BB962C8B-B14F-4D97-AF65-F5344CB8AC3E}">
        <p14:creationId xmlns:p14="http://schemas.microsoft.com/office/powerpoint/2010/main" val="300000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431462" y="-248711"/>
            <a:ext cx="4998494" cy="1089529"/>
          </a:xfrm>
        </p:spPr>
        <p:txBody>
          <a:bodyPr/>
          <a:lstStyle/>
          <a:p>
            <a:r>
              <a:rPr lang="en-US" dirty="0"/>
              <a:t>ADS MoM Schematic</a:t>
            </a:r>
          </a:p>
        </p:txBody>
      </p:sp>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431462" y="1711780"/>
            <a:ext cx="4863028" cy="3968249"/>
          </a:xfrm>
        </p:spPr>
        <p:txBody>
          <a:bodyPr/>
          <a:lstStyle/>
          <a:p>
            <a:r>
              <a:rPr lang="en-US" dirty="0"/>
              <a:t>Advanced Desing Studio is a powerful too for Spice and EM simulations.</a:t>
            </a:r>
          </a:p>
          <a:p>
            <a:r>
              <a:rPr lang="en-US" dirty="0"/>
              <a:t>ADS’ EM simulator uses MoM (Method of Moment) which is optimal for frequency domain linear matrix operations such as S-parameters and is why it is commonly used for PCB design. </a:t>
            </a:r>
          </a:p>
          <a:p>
            <a:r>
              <a:rPr lang="en-US" dirty="0"/>
              <a:t>This schematic was first designed in spice and then auto-generated in the EM layout window. </a:t>
            </a:r>
          </a:p>
        </p:txBody>
      </p:sp>
      <p:pic>
        <p:nvPicPr>
          <p:cNvPr id="11" name="Picture Placeholder 10">
            <a:extLst>
              <a:ext uri="{FF2B5EF4-FFF2-40B4-BE49-F238E27FC236}">
                <a16:creationId xmlns:a16="http://schemas.microsoft.com/office/drawing/2014/main" id="{AB499285-957C-2E6E-97D0-A22DBDE29637}"/>
              </a:ext>
            </a:extLst>
          </p:cNvPr>
          <p:cNvPicPr>
            <a:picLocks noGrp="1" noChangeAspect="1"/>
          </p:cNvPicPr>
          <p:nvPr>
            <p:ph type="pic" idx="13"/>
          </p:nvPr>
        </p:nvPicPr>
        <p:blipFill rotWithShape="1">
          <a:blip r:embed="rId2"/>
          <a:srcRect l="897" t="8631" r="897" b="5249"/>
          <a:stretch/>
        </p:blipFill>
        <p:spPr>
          <a:xfrm>
            <a:off x="5997038" y="2203436"/>
            <a:ext cx="5438848" cy="2984938"/>
          </a:xfrm>
          <a:prstGeom prst="rect">
            <a:avLst/>
          </a:prstGeom>
        </p:spPr>
      </p:pic>
    </p:spTree>
    <p:extLst>
      <p:ext uri="{BB962C8B-B14F-4D97-AF65-F5344CB8AC3E}">
        <p14:creationId xmlns:p14="http://schemas.microsoft.com/office/powerpoint/2010/main" val="1735452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7AB0-CF1A-0579-8676-2FEA74A2C086}"/>
              </a:ext>
            </a:extLst>
          </p:cNvPr>
          <p:cNvSpPr>
            <a:spLocks noGrp="1"/>
          </p:cNvSpPr>
          <p:nvPr>
            <p:ph type="title"/>
          </p:nvPr>
        </p:nvSpPr>
        <p:spPr>
          <a:xfrm>
            <a:off x="436299" y="-219395"/>
            <a:ext cx="4835497" cy="1089529"/>
          </a:xfrm>
        </p:spPr>
        <p:txBody>
          <a:bodyPr/>
          <a:lstStyle/>
          <a:p>
            <a:r>
              <a:rPr lang="en-US" dirty="0"/>
              <a:t>ADS Spice Schematic</a:t>
            </a:r>
          </a:p>
        </p:txBody>
      </p:sp>
      <p:sp>
        <p:nvSpPr>
          <p:cNvPr id="3" name="Content Placeholder 2">
            <a:extLst>
              <a:ext uri="{FF2B5EF4-FFF2-40B4-BE49-F238E27FC236}">
                <a16:creationId xmlns:a16="http://schemas.microsoft.com/office/drawing/2014/main" id="{7FE8546A-92EE-89E6-62BA-49C5812B7414}"/>
              </a:ext>
            </a:extLst>
          </p:cNvPr>
          <p:cNvSpPr>
            <a:spLocks noGrp="1"/>
          </p:cNvSpPr>
          <p:nvPr>
            <p:ph idx="1"/>
          </p:nvPr>
        </p:nvSpPr>
        <p:spPr>
          <a:xfrm>
            <a:off x="399813" y="1634910"/>
            <a:ext cx="5258139" cy="4420657"/>
          </a:xfrm>
        </p:spPr>
        <p:txBody>
          <a:bodyPr/>
          <a:lstStyle/>
          <a:p>
            <a:r>
              <a:rPr lang="en-US" dirty="0"/>
              <a:t>Spice uses discrete numerical calculations of lumped element in the time domain then converts the signal to frequency domain parameters.</a:t>
            </a:r>
          </a:p>
          <a:p>
            <a:r>
              <a:rPr lang="en-US" dirty="0"/>
              <a:t>Line values for Spice solver are input as variables for ease of design.</a:t>
            </a:r>
          </a:p>
          <a:p>
            <a:r>
              <a:rPr lang="en-US" dirty="0"/>
              <a:t>Substrate values are declared for S-parameter simulation.</a:t>
            </a:r>
          </a:p>
          <a:p>
            <a:r>
              <a:rPr lang="en-US" dirty="0"/>
              <a:t>Components and variables are carefully designed for continuity since not accounting for port widths on tee connectors can generate ineffective EM layouts. </a:t>
            </a:r>
          </a:p>
        </p:txBody>
      </p:sp>
      <p:pic>
        <p:nvPicPr>
          <p:cNvPr id="10" name="Picture Placeholder 9">
            <a:extLst>
              <a:ext uri="{FF2B5EF4-FFF2-40B4-BE49-F238E27FC236}">
                <a16:creationId xmlns:a16="http://schemas.microsoft.com/office/drawing/2014/main" id="{BE14D005-8C2E-0045-6EE3-B471B0E0C25D}"/>
              </a:ext>
            </a:extLst>
          </p:cNvPr>
          <p:cNvPicPr>
            <a:picLocks noGrp="1" noChangeAspect="1"/>
          </p:cNvPicPr>
          <p:nvPr>
            <p:ph type="pic" idx="13"/>
          </p:nvPr>
        </p:nvPicPr>
        <p:blipFill rotWithShape="1">
          <a:blip r:embed="rId2"/>
          <a:srcRect l="9180" r="6099"/>
          <a:stretch/>
        </p:blipFill>
        <p:spPr>
          <a:xfrm>
            <a:off x="6032518" y="1542711"/>
            <a:ext cx="5759669" cy="3968750"/>
          </a:xfrm>
          <a:prstGeom prst="rect">
            <a:avLst/>
          </a:prstGeom>
        </p:spPr>
      </p:pic>
    </p:spTree>
    <p:extLst>
      <p:ext uri="{BB962C8B-B14F-4D97-AF65-F5344CB8AC3E}">
        <p14:creationId xmlns:p14="http://schemas.microsoft.com/office/powerpoint/2010/main" val="1667433951"/>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3361</TotalTime>
  <Words>1636</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Regular</vt:lpstr>
      <vt:lpstr>Calibri</vt:lpstr>
      <vt:lpstr>Cambria Math</vt:lpstr>
      <vt:lpstr>System Font Regular</vt:lpstr>
      <vt:lpstr>Times New Roman</vt:lpstr>
      <vt:lpstr>Office Theme</vt:lpstr>
      <vt:lpstr>Lossless 3D FDTD of A 3GHZ 180° Hybrid Coupler</vt:lpstr>
      <vt:lpstr>About the Project</vt:lpstr>
      <vt:lpstr>About the 180° Hybrid Coupler</vt:lpstr>
      <vt:lpstr>MATLAB FDTD Schematic</vt:lpstr>
      <vt:lpstr>PowerPoint Presentation</vt:lpstr>
      <vt:lpstr>Object Orientation Design</vt:lpstr>
      <vt:lpstr>Scaling</vt:lpstr>
      <vt:lpstr>ADS MoM Schematic</vt:lpstr>
      <vt:lpstr>ADS Spice Schematic</vt:lpstr>
      <vt:lpstr>ADS LineCalc</vt:lpstr>
      <vt:lpstr>Output Parameters</vt:lpstr>
      <vt:lpstr>Voltage Probe Results</vt:lpstr>
      <vt:lpstr>PowerPoint Presentation</vt:lpstr>
      <vt:lpstr>Port Z_o and Substrate〖 ϵ〗_eff at 3GHz</vt:lpstr>
      <vt:lpstr>Steps Per Wavelength</vt:lpstr>
      <vt:lpstr>Step Size and Sim Time</vt:lpstr>
      <vt:lpstr>FDTD Network Parameters Extracted at 3 GHz   Reflection Results Provided on the Diagonal of S_ij (where i=j)   Port Impedance Results Provided on the Diagonal of Z_ij (where i=j)  Note: Z-params were obtained using ‘s2z(S,Z_o )  ’ from extracted S-parameters and extracted Z_o due to timing issues</vt:lpstr>
      <vt:lpstr>PowerPoint Presentation</vt:lpstr>
      <vt:lpstr>PowerPoint Presentation</vt:lpstr>
      <vt:lpstr>Error</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Ian Dwyer</cp:lastModifiedBy>
  <cp:revision>141</cp:revision>
  <dcterms:created xsi:type="dcterms:W3CDTF">2019-04-04T19:20:28Z</dcterms:created>
  <dcterms:modified xsi:type="dcterms:W3CDTF">2023-12-14T03:17:51Z</dcterms:modified>
  <cp:category/>
</cp:coreProperties>
</file>